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56" r:id="rId5"/>
    <p:sldId id="266" r:id="rId6"/>
    <p:sldId id="267" r:id="rId7"/>
    <p:sldId id="269" r:id="rId8"/>
    <p:sldId id="270" r:id="rId9"/>
    <p:sldId id="268" r:id="rId10"/>
    <p:sldId id="258" r:id="rId11"/>
    <p:sldId id="271" r:id="rId12"/>
    <p:sldId id="259" r:id="rId13"/>
    <p:sldId id="273" r:id="rId14"/>
    <p:sldId id="274" r:id="rId15"/>
    <p:sldId id="276" r:id="rId16"/>
    <p:sldId id="277" r:id="rId17"/>
    <p:sldId id="278" r:id="rId18"/>
    <p:sldId id="279" r:id="rId19"/>
    <p:sldId id="289" r:id="rId20"/>
    <p:sldId id="281" r:id="rId21"/>
    <p:sldId id="282" r:id="rId22"/>
    <p:sldId id="283" r:id="rId23"/>
    <p:sldId id="290" r:id="rId24"/>
    <p:sldId id="284" r:id="rId25"/>
    <p:sldId id="285" r:id="rId26"/>
    <p:sldId id="286" r:id="rId27"/>
    <p:sldId id="287" r:id="rId28"/>
    <p:sldId id="288" r:id="rId29"/>
    <p:sldId id="291" r:id="rId30"/>
    <p:sldId id="292" r:id="rId31"/>
    <p:sldId id="26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6FF"/>
    <a:srgbClr val="CC0099"/>
    <a:srgbClr val="C40CC4"/>
    <a:srgbClr val="C5F0FF"/>
    <a:srgbClr val="3333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876" autoAdjust="0"/>
    <p:restoredTop sz="94660"/>
  </p:normalViewPr>
  <p:slideViewPr>
    <p:cSldViewPr>
      <p:cViewPr varScale="1">
        <p:scale>
          <a:sx n="88" d="100"/>
          <a:sy n="88" d="100"/>
        </p:scale>
        <p:origin x="-1224" y="-77"/>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pPr/>
              <a:t>1/21/2022</a:t>
            </a:fld>
            <a:endParaRPr lang="en-US" dirty="0"/>
          </a:p>
        </p:txBody>
      </p:sp>
      <p:sp>
        <p:nvSpPr>
          <p:cNvPr id="4" name="Footer Placeholder 3">
            <a:extLst>
              <a:ext uri="{FF2B5EF4-FFF2-40B4-BE49-F238E27FC236}">
                <a16:creationId xmlns:a16="http://schemas.microsoft.com/office/drawing/2014/main" xmlns=""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pPr/>
              <a:t>‹#›</a:t>
            </a:fld>
            <a:endParaRPr lang="en-US" dirty="0"/>
          </a:p>
        </p:txBody>
      </p:sp>
    </p:spTree>
    <p:extLst>
      <p:ext uri="{BB962C8B-B14F-4D97-AF65-F5344CB8AC3E}">
        <p14:creationId xmlns:p14="http://schemas.microsoft.com/office/powerpoint/2010/main" xmlns=""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1/21/2022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xmlns="" id="{F66236F9-EA1F-4D2A-84DE-EC04F9972C4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xmlns="" id="{32A12C4E-53AE-4900-9783-F6190544083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xmlns="" id="{A14E049B-6FD4-487E-927B-506983629A3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xmlns="" id="{EF27E3F5-0D4D-492C-8A3E-50BC30CEFD28}"/>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xmlns="" id="{36D4FF91-8818-4598-AC9F-B8C2FA867C0F}"/>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1/21/2022</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xmlns="" id="{323EE1CF-2D6B-4E08-B98D-D9F9B919680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xmlns="" id="{2AA44434-8959-4391-901A-0B056114A27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xmlns=""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xmlns=""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xmlns=""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xmlns=""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xmlns=""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xmlns=""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1423E8A4-D2B7-46D2-92C3-AE6BC0B9BD06}"/>
              </a:ext>
            </a:extLst>
          </p:cNvPr>
          <p:cNvGrpSpPr/>
          <p:nvPr/>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xmlns="" id="{9309AE25-B267-4B83-A0CB-35016E70EE69}"/>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xmlns="" id="{61BEEC28-F63A-4526-A6C3-33CFC7679C23}"/>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xmlns="" id="{41E45D2D-0469-4652-A090-C4D13F3C150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xmlns="" id="{16C04FF8-AE2F-4C75-8657-A2201B95197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1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817144" y="0"/>
            <a:ext cx="5326856" cy="1425577"/>
          </a:xfrm>
        </p:spPr>
        <p:txBody>
          <a:bodyPr/>
          <a:lstStyle/>
          <a:p>
            <a:pPr algn="ctr"/>
            <a:r>
              <a:rPr lang="en-IN" sz="4000" dirty="0">
                <a:latin typeface="Book Antiqua" pitchFamily="18" charset="0"/>
              </a:rPr>
              <a:t>ELECTRICAL PRESENTATION</a:t>
            </a:r>
            <a:endParaRPr lang="en-US" sz="4000" dirty="0">
              <a:latin typeface="Book Antiqua" pitchFamily="18" charset="0"/>
            </a:endParaRPr>
          </a:p>
        </p:txBody>
      </p:sp>
      <p:sp>
        <p:nvSpPr>
          <p:cNvPr id="3" name="Rectangle 2"/>
          <p:cNvSpPr>
            <a:spLocks noGrp="1"/>
          </p:cNvSpPr>
          <p:nvPr>
            <p:ph type="subTitle" idx="1"/>
          </p:nvPr>
        </p:nvSpPr>
        <p:spPr>
          <a:xfrm>
            <a:off x="5572132" y="2714620"/>
            <a:ext cx="2000264" cy="571504"/>
          </a:xfrm>
        </p:spPr>
        <p:txBody>
          <a:bodyPr/>
          <a:lstStyle/>
          <a:p>
            <a:pPr algn="r"/>
            <a:r>
              <a:rPr lang="en-IN" b="1" dirty="0">
                <a:solidFill>
                  <a:schemeClr val="bg1"/>
                </a:solidFill>
                <a:latin typeface="Algerian" pitchFamily="82" charset="0"/>
              </a:rPr>
              <a:t>GROUP-5</a:t>
            </a:r>
            <a:endParaRPr lang="en-US" b="1" dirty="0">
              <a:solidFill>
                <a:schemeClr val="bg1"/>
              </a:solidFill>
              <a:latin typeface="Algerian" pitchFamily="82" charset="0"/>
            </a:endParaRPr>
          </a:p>
        </p:txBody>
      </p:sp>
      <p:sp>
        <p:nvSpPr>
          <p:cNvPr id="4" name="TextBox 3"/>
          <p:cNvSpPr txBox="1"/>
          <p:nvPr/>
        </p:nvSpPr>
        <p:spPr>
          <a:xfrm>
            <a:off x="5143504" y="4143380"/>
            <a:ext cx="3755067" cy="2000548"/>
          </a:xfrm>
          <a:prstGeom prst="rect">
            <a:avLst/>
          </a:prstGeom>
          <a:noFill/>
        </p:spPr>
        <p:txBody>
          <a:bodyPr wrap="none" rtlCol="0">
            <a:spAutoFit/>
          </a:bodyPr>
          <a:lstStyle/>
          <a:p>
            <a:r>
              <a:rPr lang="en-IN" sz="2400" b="1" i="1" dirty="0">
                <a:solidFill>
                  <a:schemeClr val="bg1"/>
                </a:solidFill>
                <a:latin typeface="Georgia" pitchFamily="18" charset="0"/>
                <a:ea typeface="Gadugi" pitchFamily="34" charset="0"/>
              </a:rPr>
              <a:t>TEAM  MEMBERS:</a:t>
            </a:r>
          </a:p>
          <a:p>
            <a:pPr>
              <a:buFont typeface="Wingdings" pitchFamily="2" charset="2"/>
              <a:buChar char="Ø"/>
            </a:pPr>
            <a:r>
              <a:rPr lang="en-IN" b="1" dirty="0">
                <a:solidFill>
                  <a:schemeClr val="bg1"/>
                </a:solidFill>
                <a:latin typeface="Georgia" pitchFamily="18" charset="0"/>
                <a:ea typeface="Gadugi" pitchFamily="34" charset="0"/>
              </a:rPr>
              <a:t> </a:t>
            </a:r>
            <a:r>
              <a:rPr lang="en-IN" sz="2000" b="1" i="1" dirty="0" err="1">
                <a:solidFill>
                  <a:schemeClr val="bg1"/>
                </a:solidFill>
                <a:latin typeface="Cambria" pitchFamily="18" charset="0"/>
                <a:ea typeface="Cambria" pitchFamily="18" charset="0"/>
              </a:rPr>
              <a:t>Poorani</a:t>
            </a:r>
            <a:r>
              <a:rPr lang="en-IN" sz="2000" b="1" i="1" dirty="0">
                <a:solidFill>
                  <a:schemeClr val="bg1"/>
                </a:solidFill>
                <a:latin typeface="Cambria" pitchFamily="18" charset="0"/>
                <a:ea typeface="Cambria" pitchFamily="18" charset="0"/>
              </a:rPr>
              <a:t> Ayswariya PS_21134</a:t>
            </a:r>
          </a:p>
          <a:p>
            <a:pPr>
              <a:buFont typeface="Wingdings" pitchFamily="2" charset="2"/>
              <a:buChar char="Ø"/>
            </a:pPr>
            <a:r>
              <a:rPr lang="en-IN" sz="2000" b="1" i="1" dirty="0">
                <a:solidFill>
                  <a:schemeClr val="bg1"/>
                </a:solidFill>
                <a:latin typeface="Cambria" pitchFamily="18" charset="0"/>
                <a:ea typeface="Cambria" pitchFamily="18" charset="0"/>
              </a:rPr>
              <a:t> </a:t>
            </a:r>
            <a:r>
              <a:rPr lang="en-IN" sz="2000" b="1" i="1" dirty="0" err="1">
                <a:solidFill>
                  <a:schemeClr val="bg1"/>
                </a:solidFill>
                <a:latin typeface="Cambria" pitchFamily="18" charset="0"/>
                <a:ea typeface="Cambria" pitchFamily="18" charset="0"/>
              </a:rPr>
              <a:t>Pranav</a:t>
            </a:r>
            <a:r>
              <a:rPr lang="en-IN" sz="2000" b="1" i="1" dirty="0">
                <a:solidFill>
                  <a:schemeClr val="bg1"/>
                </a:solidFill>
                <a:latin typeface="Cambria" pitchFamily="18" charset="0"/>
                <a:ea typeface="Cambria" pitchFamily="18" charset="0"/>
              </a:rPr>
              <a:t> Raj S_21135</a:t>
            </a:r>
          </a:p>
          <a:p>
            <a:pPr>
              <a:buFont typeface="Wingdings" pitchFamily="2" charset="2"/>
              <a:buChar char="Ø"/>
            </a:pPr>
            <a:r>
              <a:rPr lang="en-IN" sz="2000" b="1" i="1" dirty="0">
                <a:solidFill>
                  <a:schemeClr val="bg1"/>
                </a:solidFill>
                <a:latin typeface="Cambria" pitchFamily="18" charset="0"/>
                <a:ea typeface="Cambria" pitchFamily="18" charset="0"/>
              </a:rPr>
              <a:t> P </a:t>
            </a:r>
            <a:r>
              <a:rPr lang="en-IN" sz="2000" b="1" i="1" dirty="0" smtClean="0">
                <a:solidFill>
                  <a:schemeClr val="bg1"/>
                </a:solidFill>
                <a:latin typeface="Cambria" pitchFamily="18" charset="0"/>
                <a:ea typeface="Cambria" pitchFamily="18" charset="0"/>
              </a:rPr>
              <a:t>Yagnitha_21138</a:t>
            </a:r>
          </a:p>
          <a:p>
            <a:pPr>
              <a:buFont typeface="Wingdings" pitchFamily="2" charset="2"/>
              <a:buChar char="Ø"/>
            </a:pPr>
            <a:r>
              <a:rPr lang="en-IN" sz="2000" b="1" i="1" dirty="0" smtClean="0">
                <a:solidFill>
                  <a:schemeClr val="bg1"/>
                </a:solidFill>
                <a:latin typeface="Cambria" pitchFamily="18" charset="0"/>
                <a:ea typeface="Cambria" pitchFamily="18" charset="0"/>
              </a:rPr>
              <a:t> </a:t>
            </a:r>
            <a:r>
              <a:rPr lang="en-IN" sz="2000" b="1" i="1" dirty="0" err="1" smtClean="0">
                <a:solidFill>
                  <a:schemeClr val="bg1"/>
                </a:solidFill>
                <a:latin typeface="Cambria" pitchFamily="18" charset="0"/>
                <a:ea typeface="Cambria" pitchFamily="18" charset="0"/>
              </a:rPr>
              <a:t>Sarrvesh</a:t>
            </a:r>
            <a:r>
              <a:rPr lang="en-IN" sz="2000" b="1" i="1" dirty="0" smtClean="0">
                <a:solidFill>
                  <a:schemeClr val="bg1"/>
                </a:solidFill>
                <a:latin typeface="Cambria" pitchFamily="18" charset="0"/>
                <a:ea typeface="Cambria" pitchFamily="18" charset="0"/>
              </a:rPr>
              <a:t> N_21146</a:t>
            </a:r>
            <a:endParaRPr lang="en-IN" sz="2000" b="1" i="1" dirty="0">
              <a:solidFill>
                <a:schemeClr val="bg1"/>
              </a:solidFill>
              <a:latin typeface="Cambria" pitchFamily="18" charset="0"/>
              <a:ea typeface="Cambria" pitchFamily="18" charset="0"/>
            </a:endParaRPr>
          </a:p>
          <a:p>
            <a:pPr>
              <a:buFont typeface="Wingdings" pitchFamily="2" charset="2"/>
              <a:buChar char="Ø"/>
            </a:pPr>
            <a:r>
              <a:rPr lang="en-IN" sz="2000" b="1" i="1" dirty="0">
                <a:solidFill>
                  <a:schemeClr val="bg1"/>
                </a:solidFill>
                <a:latin typeface="Cambria" pitchFamily="18" charset="0"/>
                <a:ea typeface="Cambria" pitchFamily="18" charset="0"/>
              </a:rPr>
              <a:t> </a:t>
            </a:r>
            <a:r>
              <a:rPr lang="en-IN" sz="2000" b="1" i="1" dirty="0" err="1">
                <a:solidFill>
                  <a:schemeClr val="bg1"/>
                </a:solidFill>
                <a:latin typeface="Cambria" pitchFamily="18" charset="0"/>
                <a:ea typeface="Cambria" pitchFamily="18" charset="0"/>
              </a:rPr>
              <a:t>Sidesh</a:t>
            </a:r>
            <a:r>
              <a:rPr lang="en-IN" sz="2000" b="1" i="1" dirty="0">
                <a:solidFill>
                  <a:schemeClr val="bg1"/>
                </a:solidFill>
                <a:latin typeface="Cambria" pitchFamily="18" charset="0"/>
                <a:ea typeface="Cambria" pitchFamily="18" charset="0"/>
              </a:rPr>
              <a:t> </a:t>
            </a:r>
            <a:r>
              <a:rPr lang="en-IN" sz="2000" b="1" i="1" dirty="0" err="1">
                <a:solidFill>
                  <a:schemeClr val="bg1"/>
                </a:solidFill>
                <a:latin typeface="Cambria" pitchFamily="18" charset="0"/>
                <a:ea typeface="Cambria" pitchFamily="18" charset="0"/>
              </a:rPr>
              <a:t>Sundar</a:t>
            </a:r>
            <a:r>
              <a:rPr lang="en-IN" sz="2000" b="1" i="1" dirty="0">
                <a:solidFill>
                  <a:schemeClr val="bg1"/>
                </a:solidFill>
                <a:latin typeface="Cambria" pitchFamily="18" charset="0"/>
                <a:ea typeface="Cambria" pitchFamily="18" charset="0"/>
              </a:rPr>
              <a:t> S_21150</a:t>
            </a:r>
            <a:endParaRPr lang="en-US" sz="2000" b="1" i="1" dirty="0">
              <a:solidFill>
                <a:schemeClr val="bg1"/>
              </a:solidFill>
              <a:latin typeface="Cambria" pitchFamily="18" charset="0"/>
              <a:ea typeface="Cambria" pitchFamily="18" charset="0"/>
            </a:endParaRPr>
          </a:p>
        </p:txBody>
      </p:sp>
      <p:sp>
        <p:nvSpPr>
          <p:cNvPr id="5" name="TextBox 4"/>
          <p:cNvSpPr txBox="1"/>
          <p:nvPr/>
        </p:nvSpPr>
        <p:spPr>
          <a:xfrm>
            <a:off x="2786050" y="1571612"/>
            <a:ext cx="6357950" cy="1631216"/>
          </a:xfrm>
          <a:prstGeom prst="rect">
            <a:avLst/>
          </a:prstGeom>
          <a:noFill/>
        </p:spPr>
        <p:txBody>
          <a:bodyPr wrap="square" rtlCol="0">
            <a:spAutoFit/>
          </a:bodyPr>
          <a:lstStyle/>
          <a:p>
            <a:pPr algn="ctr"/>
            <a:r>
              <a:rPr lang="en-IN" sz="3600" b="1" u="sng" dirty="0">
                <a:solidFill>
                  <a:schemeClr val="bg2"/>
                </a:solidFill>
                <a:latin typeface="Microsoft Himalaya" pitchFamily="2" charset="0"/>
                <a:ea typeface="Microsoft Himalaya" pitchFamily="2" charset="0"/>
                <a:cs typeface="Microsoft Himalaya" pitchFamily="2" charset="0"/>
              </a:rPr>
              <a:t>COLLISION WARNING USING  2D-LIDAR</a:t>
            </a:r>
          </a:p>
          <a:p>
            <a:pPr algn="ctr"/>
            <a:r>
              <a:rPr lang="en-IN" sz="2800" i="1" dirty="0">
                <a:solidFill>
                  <a:schemeClr val="bg2"/>
                </a:solidFill>
                <a:latin typeface="Microsoft Himalaya" pitchFamily="2" charset="0"/>
                <a:ea typeface="Microsoft Himalaya" pitchFamily="2" charset="0"/>
                <a:cs typeface="Microsoft Himalaya" pitchFamily="2" charset="0"/>
              </a:rPr>
              <a:t>(USING MATLAB SIMULATOR)</a:t>
            </a:r>
          </a:p>
          <a:p>
            <a:pPr algn="ctr"/>
            <a:endParaRPr lang="en-US" sz="3600" b="1" u="sng" dirty="0">
              <a:solidFill>
                <a:schemeClr val="bg2"/>
              </a:solidFill>
              <a:latin typeface="Microsoft Himalaya" pitchFamily="2" charset="0"/>
              <a:ea typeface="Microsoft Himalaya" pitchFamily="2" charset="0"/>
              <a:cs typeface="Microsoft Himalaya" pitchFamily="2" charset="0"/>
            </a:endParaRPr>
          </a:p>
        </p:txBody>
      </p:sp>
      <p:pic>
        <p:nvPicPr>
          <p:cNvPr id="7" name="Picture 6" descr="4.jpg"/>
          <p:cNvPicPr>
            <a:picLocks noChangeAspect="1"/>
          </p:cNvPicPr>
          <p:nvPr/>
        </p:nvPicPr>
        <p:blipFill>
          <a:blip r:embed="rId3"/>
          <a:stretch>
            <a:fillRect/>
          </a:stretch>
        </p:blipFill>
        <p:spPr>
          <a:xfrm>
            <a:off x="0" y="5143520"/>
            <a:ext cx="1714480" cy="1714480"/>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74672"/>
            <a:ext cx="5715040" cy="553998"/>
          </a:xfrm>
          <a:prstGeom prst="rect">
            <a:avLst/>
          </a:prstGeom>
          <a:noFill/>
        </p:spPr>
        <p:txBody>
          <a:bodyPr wrap="square" rtlCol="0">
            <a:spAutoFit/>
          </a:bodyPr>
          <a:lstStyle/>
          <a:p>
            <a:r>
              <a:rPr lang="en-US" sz="3000" b="1" dirty="0">
                <a:solidFill>
                  <a:schemeClr val="accent2">
                    <a:lumMod val="75000"/>
                  </a:schemeClr>
                </a:solidFill>
                <a:latin typeface="+mj-lt"/>
                <a:ea typeface="Segoe UI Historic" pitchFamily="34" charset="0"/>
                <a:cs typeface="Segoe UI Historic" pitchFamily="34" charset="0"/>
              </a:rPr>
              <a:t>SIMULATE 2D-LIDAR SENSOR</a:t>
            </a:r>
          </a:p>
        </p:txBody>
      </p:sp>
      <p:sp>
        <p:nvSpPr>
          <p:cNvPr id="5" name="TextBox 4"/>
          <p:cNvSpPr txBox="1"/>
          <p:nvPr/>
        </p:nvSpPr>
        <p:spPr>
          <a:xfrm>
            <a:off x="642910" y="996436"/>
            <a:ext cx="8001056" cy="2646878"/>
          </a:xfrm>
          <a:prstGeom prst="rect">
            <a:avLst/>
          </a:prstGeom>
          <a:noFill/>
        </p:spPr>
        <p:txBody>
          <a:bodyPr wrap="square" rtlCol="0">
            <a:spAutoFit/>
          </a:bodyPr>
          <a:lstStyle/>
          <a:p>
            <a:r>
              <a:rPr lang="en-US" sz="2600" b="1" i="1" dirty="0">
                <a:solidFill>
                  <a:schemeClr val="bg1"/>
                </a:solidFill>
                <a:latin typeface="Microsoft Himalaya" pitchFamily="2" charset="0"/>
                <a:ea typeface="Microsoft Himalaya" pitchFamily="2" charset="0"/>
                <a:cs typeface="Microsoft Himalaya" pitchFamily="2" charset="0"/>
              </a:rPr>
              <a:t>	</a:t>
            </a:r>
            <a:r>
              <a:rPr lang="en-US" sz="2600" i="1" dirty="0">
                <a:solidFill>
                  <a:schemeClr val="bg1"/>
                </a:solidFill>
                <a:latin typeface="Microsoft Himalaya" pitchFamily="2" charset="0"/>
                <a:ea typeface="Microsoft Himalaya" pitchFamily="2" charset="0"/>
                <a:cs typeface="Microsoft Himalaya" pitchFamily="2" charset="0"/>
              </a:rPr>
              <a:t>In order to simulate a 2-D LIDAR sensor, a </a:t>
            </a:r>
            <a:r>
              <a:rPr lang="en-US" sz="2600" b="1" i="1" u="sng" dirty="0">
                <a:solidFill>
                  <a:schemeClr val="accent5">
                    <a:lumMod val="75000"/>
                  </a:schemeClr>
                </a:solidFill>
                <a:latin typeface="Microsoft Himalaya" pitchFamily="2" charset="0"/>
                <a:ea typeface="Microsoft Himalaya" pitchFamily="2" charset="0"/>
                <a:cs typeface="Microsoft Himalaya" pitchFamily="2" charset="0"/>
              </a:rPr>
              <a:t>range sensor</a:t>
            </a:r>
            <a:r>
              <a:rPr lang="en-US" sz="2600" i="1" u="sng" dirty="0">
                <a:solidFill>
                  <a:schemeClr val="accent5">
                    <a:lumMod val="75000"/>
                  </a:schemeClr>
                </a:solidFill>
                <a:latin typeface="Microsoft Himalaya" pitchFamily="2" charset="0"/>
                <a:ea typeface="Microsoft Himalaya" pitchFamily="2" charset="0"/>
                <a:cs typeface="Microsoft Himalaya" pitchFamily="2" charset="0"/>
              </a:rPr>
              <a:t> </a:t>
            </a:r>
            <a:r>
              <a:rPr lang="en-US" sz="2600" i="1" dirty="0" smtClean="0">
                <a:solidFill>
                  <a:schemeClr val="bg1"/>
                </a:solidFill>
                <a:latin typeface="Microsoft Himalaya" pitchFamily="2" charset="0"/>
                <a:ea typeface="Microsoft Himalaya" pitchFamily="2" charset="0"/>
                <a:cs typeface="Microsoft Himalaya" pitchFamily="2" charset="0"/>
              </a:rPr>
              <a:t>(</a:t>
            </a:r>
            <a:r>
              <a:rPr lang="en-US" sz="2600" i="1" dirty="0">
                <a:solidFill>
                  <a:schemeClr val="bg1"/>
                </a:solidFill>
                <a:latin typeface="Microsoft Himalaya" pitchFamily="2" charset="0"/>
                <a:ea typeface="Microsoft Himalaya" pitchFamily="2" charset="0"/>
                <a:cs typeface="Microsoft Himalaya" pitchFamily="2" charset="0"/>
              </a:rPr>
              <a:t>object to gather LIDAR readings for the generated map) is begin used.</a:t>
            </a:r>
          </a:p>
          <a:p>
            <a:r>
              <a:rPr lang="en-US" sz="2600" i="1" dirty="0">
                <a:solidFill>
                  <a:schemeClr val="bg1"/>
                </a:solidFill>
                <a:latin typeface="Microsoft Himalaya" pitchFamily="2" charset="0"/>
                <a:ea typeface="Microsoft Himalaya" pitchFamily="2" charset="0"/>
                <a:cs typeface="Microsoft Himalaya" pitchFamily="2" charset="0"/>
              </a:rPr>
              <a:t>	We have used the simulated LIDAR sensor to return range and angle readings for a pose of the AGV and then used the ranges and angles to generate a LIDAR SCAN object that contains the 2-D LIDAR  scan.</a:t>
            </a:r>
          </a:p>
          <a:p>
            <a:endParaRPr lang="en-US" dirty="0">
              <a:solidFill>
                <a:schemeClr val="bg1"/>
              </a:solidFill>
            </a:endParaRPr>
          </a:p>
          <a:p>
            <a:endParaRPr lang="en-US" dirty="0"/>
          </a:p>
        </p:txBody>
      </p:sp>
      <p:sp>
        <p:nvSpPr>
          <p:cNvPr id="6" name="TextBox 5"/>
          <p:cNvSpPr txBox="1"/>
          <p:nvPr/>
        </p:nvSpPr>
        <p:spPr>
          <a:xfrm>
            <a:off x="142844" y="3143248"/>
            <a:ext cx="7034875" cy="492443"/>
          </a:xfrm>
          <a:prstGeom prst="rect">
            <a:avLst/>
          </a:prstGeom>
          <a:noFill/>
        </p:spPr>
        <p:txBody>
          <a:bodyPr wrap="none" rtlCol="0">
            <a:spAutoFit/>
          </a:bodyPr>
          <a:lstStyle/>
          <a:p>
            <a:r>
              <a:rPr lang="en-IN" sz="2600" b="1" u="sng" dirty="0">
                <a:solidFill>
                  <a:schemeClr val="accent2">
                    <a:lumMod val="75000"/>
                  </a:schemeClr>
                </a:solidFill>
                <a:latin typeface="+mj-lt"/>
              </a:rPr>
              <a:t>CODE FOR SIMULATING 2D-LIDAR SENSOR:</a:t>
            </a:r>
            <a:endParaRPr lang="en-US" sz="2600" b="1" u="sng" dirty="0">
              <a:solidFill>
                <a:schemeClr val="accent2">
                  <a:lumMod val="75000"/>
                </a:schemeClr>
              </a:solidFill>
              <a:latin typeface="+mj-lt"/>
            </a:endParaRPr>
          </a:p>
        </p:txBody>
      </p:sp>
      <p:pic>
        <p:nvPicPr>
          <p:cNvPr id="1026" name="Picture 2"/>
          <p:cNvPicPr>
            <a:picLocks noChangeAspect="1" noChangeArrowheads="1"/>
          </p:cNvPicPr>
          <p:nvPr/>
        </p:nvPicPr>
        <p:blipFill>
          <a:blip r:embed="rId2"/>
          <a:srcRect l="20508" t="29167" r="30859" b="46875"/>
          <a:stretch>
            <a:fillRect/>
          </a:stretch>
        </p:blipFill>
        <p:spPr bwMode="auto">
          <a:xfrm>
            <a:off x="857223" y="3714752"/>
            <a:ext cx="7869623" cy="29289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randombar(horizontal)">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9922" t="52083" r="32617" b="18750"/>
          <a:stretch>
            <a:fillRect/>
          </a:stretch>
        </p:blipFill>
        <p:spPr bwMode="auto">
          <a:xfrm>
            <a:off x="642910" y="928670"/>
            <a:ext cx="7715304" cy="521497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374672"/>
            <a:ext cx="5355762" cy="553998"/>
          </a:xfrm>
          <a:prstGeom prst="rect">
            <a:avLst/>
          </a:prstGeom>
          <a:noFill/>
        </p:spPr>
        <p:txBody>
          <a:bodyPr wrap="none" rtlCol="0">
            <a:spAutoFit/>
          </a:bodyPr>
          <a:lstStyle/>
          <a:p>
            <a:r>
              <a:rPr lang="en-IN" sz="3000" b="1" dirty="0">
                <a:solidFill>
                  <a:schemeClr val="accent2">
                    <a:lumMod val="75000"/>
                  </a:schemeClr>
                </a:solidFill>
                <a:latin typeface="+mj-lt"/>
              </a:rPr>
              <a:t>SETTING UP VISUALISATION</a:t>
            </a:r>
            <a:endParaRPr lang="en-US" sz="3000" b="1" dirty="0">
              <a:solidFill>
                <a:schemeClr val="accent2">
                  <a:lumMod val="75000"/>
                </a:schemeClr>
              </a:solidFill>
              <a:latin typeface="+mj-lt"/>
            </a:endParaRPr>
          </a:p>
        </p:txBody>
      </p:sp>
      <p:sp>
        <p:nvSpPr>
          <p:cNvPr id="5" name="TextBox 4"/>
          <p:cNvSpPr txBox="1"/>
          <p:nvPr/>
        </p:nvSpPr>
        <p:spPr>
          <a:xfrm>
            <a:off x="642911" y="1000108"/>
            <a:ext cx="8143931" cy="2369880"/>
          </a:xfrm>
          <a:prstGeom prst="rect">
            <a:avLst/>
          </a:prstGeom>
          <a:noFill/>
        </p:spPr>
        <p:txBody>
          <a:bodyPr wrap="square" rtlCol="0">
            <a:spAutoFit/>
          </a:bodyPr>
          <a:lstStyle/>
          <a:p>
            <a:r>
              <a:rPr lang="en-US" sz="2600" i="1" dirty="0">
                <a:solidFill>
                  <a:schemeClr val="bg1"/>
                </a:solidFill>
                <a:latin typeface="Microsoft Himalaya" pitchFamily="2" charset="0"/>
                <a:ea typeface="Microsoft Himalaya" pitchFamily="2" charset="0"/>
                <a:cs typeface="Microsoft Himalaya" pitchFamily="2" charset="0"/>
              </a:rPr>
              <a:t>	</a:t>
            </a:r>
            <a:r>
              <a:rPr lang="en-US" sz="2600" b="1" i="1" dirty="0">
                <a:solidFill>
                  <a:schemeClr val="bg1"/>
                </a:solidFill>
                <a:latin typeface="Microsoft Himalaya" pitchFamily="2" charset="0"/>
                <a:ea typeface="Microsoft Himalaya" pitchFamily="2" charset="0"/>
                <a:cs typeface="Microsoft Himalaya" pitchFamily="2" charset="0"/>
              </a:rPr>
              <a:t>Set up a figure window that displays AGV movement in the warehouse, the associated LIDAR scans of the environment, displays obstacles as filled circles in bird's eye view, and color-coded collision warning messages. The color used for each warning signifies the likelihood of a collision based on the detection area zone that the obstacle occupies at that waypoint.</a:t>
            </a:r>
          </a:p>
          <a:p>
            <a:endParaRPr lang="en-US" dirty="0"/>
          </a:p>
        </p:txBody>
      </p:sp>
      <p:sp>
        <p:nvSpPr>
          <p:cNvPr id="6" name="TextBox 5"/>
          <p:cNvSpPr txBox="1"/>
          <p:nvPr/>
        </p:nvSpPr>
        <p:spPr>
          <a:xfrm>
            <a:off x="214282" y="3357562"/>
            <a:ext cx="6273320" cy="461665"/>
          </a:xfrm>
          <a:prstGeom prst="rect">
            <a:avLst/>
          </a:prstGeom>
          <a:noFill/>
        </p:spPr>
        <p:txBody>
          <a:bodyPr wrap="none" rtlCol="0">
            <a:spAutoFit/>
          </a:bodyPr>
          <a:lstStyle/>
          <a:p>
            <a:r>
              <a:rPr lang="en-IN" sz="2400" b="1" u="sng" dirty="0">
                <a:solidFill>
                  <a:schemeClr val="accent2">
                    <a:lumMod val="75000"/>
                  </a:schemeClr>
                </a:solidFill>
              </a:rPr>
              <a:t>CODE FOR SETTING UP VISUALISATION:</a:t>
            </a:r>
            <a:endParaRPr lang="en-US" sz="2400" b="1" u="sng" dirty="0">
              <a:solidFill>
                <a:schemeClr val="accent2">
                  <a:lumMod val="75000"/>
                </a:schemeClr>
              </a:solidFill>
            </a:endParaRPr>
          </a:p>
        </p:txBody>
      </p:sp>
      <p:pic>
        <p:nvPicPr>
          <p:cNvPr id="3074" name="Picture 2"/>
          <p:cNvPicPr>
            <a:picLocks noChangeAspect="1" noChangeArrowheads="1"/>
          </p:cNvPicPr>
          <p:nvPr/>
        </p:nvPicPr>
        <p:blipFill>
          <a:blip r:embed="rId2"/>
          <a:srcRect l="20508" t="34375" r="30859" b="51042"/>
          <a:stretch>
            <a:fillRect/>
          </a:stretch>
        </p:blipFill>
        <p:spPr bwMode="auto">
          <a:xfrm>
            <a:off x="1010305" y="4071942"/>
            <a:ext cx="6776405" cy="20717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randombar(horizontal)">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642918"/>
            <a:ext cx="8001056" cy="1354217"/>
          </a:xfrm>
          <a:prstGeom prst="rect">
            <a:avLst/>
          </a:prstGeom>
          <a:noFill/>
        </p:spPr>
        <p:txBody>
          <a:bodyPr wrap="square" rtlCol="0">
            <a:spAutoFit/>
          </a:bodyPr>
          <a:lstStyle/>
          <a:p>
            <a:r>
              <a:rPr lang="en-US" sz="2400" b="1" u="sng" dirty="0">
                <a:solidFill>
                  <a:schemeClr val="accent2">
                    <a:lumMod val="75000"/>
                  </a:schemeClr>
                </a:solidFill>
                <a:latin typeface="+mj-lt"/>
              </a:rPr>
              <a:t>Collision Warning Based on Zones:</a:t>
            </a:r>
          </a:p>
          <a:p>
            <a:r>
              <a:rPr lang="en-US" dirty="0">
                <a:solidFill>
                  <a:schemeClr val="bg1"/>
                </a:solidFill>
              </a:rPr>
              <a:t>	</a:t>
            </a:r>
            <a:r>
              <a:rPr lang="en-US" sz="2000" dirty="0">
                <a:solidFill>
                  <a:schemeClr val="bg1"/>
                </a:solidFill>
              </a:rPr>
              <a:t>Collision warnings only appear if an obstacle falls within the detection area of the AGV.</a:t>
            </a:r>
            <a:endParaRPr lang="en-US" dirty="0">
              <a:solidFill>
                <a:schemeClr val="bg1"/>
              </a:solidFill>
            </a:endParaRPr>
          </a:p>
          <a:p>
            <a:endParaRPr lang="en-US" dirty="0">
              <a:solidFill>
                <a:schemeClr val="bg1"/>
              </a:solidFill>
            </a:endParaRPr>
          </a:p>
        </p:txBody>
      </p:sp>
      <p:sp>
        <p:nvSpPr>
          <p:cNvPr id="5" name="TextBox 4"/>
          <p:cNvSpPr txBox="1"/>
          <p:nvPr/>
        </p:nvSpPr>
        <p:spPr>
          <a:xfrm>
            <a:off x="357158" y="1928802"/>
            <a:ext cx="5010731" cy="369332"/>
          </a:xfrm>
          <a:prstGeom prst="rect">
            <a:avLst/>
          </a:prstGeom>
          <a:noFill/>
        </p:spPr>
        <p:txBody>
          <a:bodyPr wrap="none" rtlCol="0">
            <a:spAutoFit/>
          </a:bodyPr>
          <a:lstStyle/>
          <a:p>
            <a:r>
              <a:rPr lang="en-IN" b="1" u="sng" dirty="0">
                <a:solidFill>
                  <a:schemeClr val="accent2">
                    <a:lumMod val="75000"/>
                  </a:schemeClr>
                </a:solidFill>
              </a:rPr>
              <a:t>CODING FOR WARNING BASED ON ZONES:</a:t>
            </a:r>
            <a:endParaRPr lang="en-US" b="1" u="sng" dirty="0">
              <a:solidFill>
                <a:schemeClr val="accent2">
                  <a:lumMod val="75000"/>
                </a:schemeClr>
              </a:solidFill>
            </a:endParaRPr>
          </a:p>
        </p:txBody>
      </p:sp>
      <p:pic>
        <p:nvPicPr>
          <p:cNvPr id="4099" name="Picture 3"/>
          <p:cNvPicPr>
            <a:picLocks noChangeAspect="1" noChangeArrowheads="1"/>
          </p:cNvPicPr>
          <p:nvPr/>
        </p:nvPicPr>
        <p:blipFill>
          <a:blip r:embed="rId2"/>
          <a:srcRect l="22852" t="30208" r="28515" b="30208"/>
          <a:stretch>
            <a:fillRect/>
          </a:stretch>
        </p:blipFill>
        <p:spPr bwMode="auto">
          <a:xfrm>
            <a:off x="714348" y="2500306"/>
            <a:ext cx="7072362" cy="40005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randombar(horizontal)">
                                      <p:cBhvr>
                                        <p:cTn id="1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2851" t="22916" r="25000" b="19792"/>
          <a:stretch>
            <a:fillRect/>
          </a:stretch>
        </p:blipFill>
        <p:spPr bwMode="auto">
          <a:xfrm>
            <a:off x="714348" y="857232"/>
            <a:ext cx="7858180" cy="557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22851" t="55208" r="23828" b="15625"/>
          <a:stretch>
            <a:fillRect/>
          </a:stretch>
        </p:blipFill>
        <p:spPr bwMode="auto">
          <a:xfrm>
            <a:off x="642910" y="1000108"/>
            <a:ext cx="7643866" cy="3500462"/>
          </a:xfrm>
          <a:prstGeom prst="rect">
            <a:avLst/>
          </a:prstGeom>
          <a:noFill/>
          <a:ln w="9525">
            <a:noFill/>
            <a:miter lim="800000"/>
            <a:headEnd/>
            <a:tailEnd/>
          </a:ln>
          <a:effectLst/>
        </p:spPr>
      </p:pic>
      <p:sp>
        <p:nvSpPr>
          <p:cNvPr id="5" name="TextBox 4"/>
          <p:cNvSpPr txBox="1"/>
          <p:nvPr/>
        </p:nvSpPr>
        <p:spPr>
          <a:xfrm>
            <a:off x="785786" y="4786322"/>
            <a:ext cx="7929617" cy="1413207"/>
          </a:xfrm>
          <a:prstGeom prst="rect">
            <a:avLst/>
          </a:prstGeom>
          <a:noFill/>
        </p:spPr>
        <p:txBody>
          <a:bodyPr wrap="square" rtlCol="0">
            <a:spAutoFit/>
          </a:bodyPr>
          <a:lstStyle/>
          <a:p>
            <a:pPr>
              <a:spcBef>
                <a:spcPts val="400"/>
              </a:spcBef>
              <a:spcAft>
                <a:spcPts val="300"/>
              </a:spcAft>
              <a:buFont typeface="Wingdings" pitchFamily="2" charset="2"/>
              <a:buChar char="Ø"/>
            </a:pPr>
            <a:r>
              <a:rPr lang="en-US" sz="2000" dirty="0">
                <a:solidFill>
                  <a:schemeClr val="bg1"/>
                </a:solidFill>
              </a:rPr>
              <a:t>To save the created detection area, run the </a:t>
            </a:r>
            <a:r>
              <a:rPr lang="en-US" sz="2000" dirty="0" err="1">
                <a:solidFill>
                  <a:schemeClr val="bg1"/>
                </a:solidFill>
              </a:rPr>
              <a:t>helperSaveDetectionArea</a:t>
            </a:r>
            <a:r>
              <a:rPr lang="en-US" sz="2000" dirty="0">
                <a:solidFill>
                  <a:schemeClr val="bg1"/>
                </a:solidFill>
              </a:rPr>
              <a:t> function.</a:t>
            </a:r>
          </a:p>
          <a:p>
            <a:pPr>
              <a:spcBef>
                <a:spcPts val="400"/>
              </a:spcBef>
              <a:spcAft>
                <a:spcPts val="300"/>
              </a:spcAft>
              <a:buFont typeface="Wingdings" pitchFamily="2" charset="2"/>
              <a:buChar char="Ø"/>
            </a:pPr>
            <a:r>
              <a:rPr lang="en-US" sz="2000" dirty="0">
                <a:solidFill>
                  <a:schemeClr val="bg1"/>
                </a:solidFill>
              </a:rPr>
              <a:t>Use the axes handle of the figure with the detection area polygons and the associated </a:t>
            </a:r>
            <a:r>
              <a:rPr lang="en-US" sz="2000" dirty="0" err="1">
                <a:solidFill>
                  <a:schemeClr val="bg1"/>
                </a:solidFill>
              </a:rPr>
              <a:t>detAreaHandles</a:t>
            </a:r>
            <a:r>
              <a:rPr lang="en-US" sz="2000" dirty="0">
                <a:solidFill>
                  <a:schemeClr val="bg1"/>
                </a:solidFill>
              </a:rPr>
              <a:t> variable as input arguments.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randombar(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348" y="785794"/>
            <a:ext cx="7358114" cy="1605568"/>
          </a:xfrm>
          <a:prstGeom prst="rect">
            <a:avLst/>
          </a:prstGeom>
          <a:noFill/>
        </p:spPr>
        <p:txBody>
          <a:bodyPr wrap="square" rtlCol="0">
            <a:spAutoFit/>
          </a:bodyPr>
          <a:lstStyle/>
          <a:p>
            <a:pPr>
              <a:spcBef>
                <a:spcPts val="400"/>
              </a:spcBef>
              <a:spcAft>
                <a:spcPts val="300"/>
              </a:spcAft>
              <a:buFont typeface="Wingdings" pitchFamily="2" charset="2"/>
              <a:buChar char="Ø"/>
            </a:pPr>
            <a:r>
              <a:rPr lang="en-US" dirty="0">
                <a:solidFill>
                  <a:schemeClr val="bg1"/>
                </a:solidFill>
              </a:rPr>
              <a:t>The function outputs the detection area, as a matrix of </a:t>
            </a:r>
            <a:r>
              <a:rPr lang="en-US" dirty="0" err="1">
                <a:solidFill>
                  <a:schemeClr val="bg1"/>
                </a:solidFill>
              </a:rPr>
              <a:t>datatype</a:t>
            </a:r>
            <a:r>
              <a:rPr lang="en-US" dirty="0">
                <a:solidFill>
                  <a:schemeClr val="bg1"/>
                </a:solidFill>
              </a:rPr>
              <a:t> unit8, and a bounding box.</a:t>
            </a:r>
          </a:p>
          <a:p>
            <a:pPr>
              <a:spcBef>
                <a:spcPts val="400"/>
              </a:spcBef>
              <a:spcAft>
                <a:spcPts val="300"/>
              </a:spcAft>
              <a:buFont typeface="Wingdings" pitchFamily="2" charset="2"/>
              <a:buChar char="Ø"/>
            </a:pPr>
            <a:r>
              <a:rPr lang="en-US" dirty="0">
                <a:solidFill>
                  <a:schemeClr val="bg1"/>
                </a:solidFill>
              </a:rPr>
              <a:t>The blue rectangle around the detection area represents the bounding box.</a:t>
            </a:r>
          </a:p>
          <a:p>
            <a:endParaRPr lang="en-US" dirty="0"/>
          </a:p>
        </p:txBody>
      </p:sp>
      <p:pic>
        <p:nvPicPr>
          <p:cNvPr id="7170" name="Picture 2"/>
          <p:cNvPicPr>
            <a:picLocks noChangeAspect="1" noChangeArrowheads="1"/>
          </p:cNvPicPr>
          <p:nvPr/>
        </p:nvPicPr>
        <p:blipFill>
          <a:blip r:embed="rId2"/>
          <a:srcRect l="32227" t="59375" r="2734" b="29167"/>
          <a:stretch>
            <a:fillRect/>
          </a:stretch>
        </p:blipFill>
        <p:spPr bwMode="auto">
          <a:xfrm>
            <a:off x="714348" y="3071810"/>
            <a:ext cx="7929618" cy="1571636"/>
          </a:xfrm>
          <a:prstGeom prst="rect">
            <a:avLst/>
          </a:prstGeom>
          <a:noFill/>
          <a:ln w="9525">
            <a:noFill/>
            <a:miter lim="800000"/>
            <a:headEnd/>
            <a:tailEnd/>
          </a:ln>
          <a:effectLst/>
        </p:spPr>
      </p:pic>
      <p:sp>
        <p:nvSpPr>
          <p:cNvPr id="6" name="TextBox 5"/>
          <p:cNvSpPr txBox="1"/>
          <p:nvPr/>
        </p:nvSpPr>
        <p:spPr>
          <a:xfrm>
            <a:off x="642910" y="2357430"/>
            <a:ext cx="1093569" cy="430887"/>
          </a:xfrm>
          <a:prstGeom prst="rect">
            <a:avLst/>
          </a:prstGeom>
          <a:noFill/>
        </p:spPr>
        <p:txBody>
          <a:bodyPr wrap="none" rtlCol="0">
            <a:spAutoFit/>
          </a:bodyPr>
          <a:lstStyle/>
          <a:p>
            <a:r>
              <a:rPr lang="en-IN" sz="2200" b="1" u="sng" dirty="0">
                <a:solidFill>
                  <a:schemeClr val="accent2">
                    <a:lumMod val="75000"/>
                  </a:schemeClr>
                </a:solidFill>
              </a:rPr>
              <a:t>CODE:</a:t>
            </a:r>
            <a:endParaRPr lang="en-US" sz="2200" b="1" u="sng"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randombar(horizontal)">
                                      <p:cBhvr>
                                        <p:cTn id="2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27539" t="34375" r="8008" b="26041"/>
          <a:stretch>
            <a:fillRect/>
          </a:stretch>
        </p:blipFill>
        <p:spPr bwMode="auto">
          <a:xfrm>
            <a:off x="857224" y="1357298"/>
            <a:ext cx="7858180" cy="4429156"/>
          </a:xfrm>
          <a:prstGeom prst="rect">
            <a:avLst/>
          </a:prstGeom>
          <a:noFill/>
          <a:ln w="9525">
            <a:noFill/>
            <a:miter lim="800000"/>
            <a:headEnd/>
            <a:tailEnd/>
          </a:ln>
          <a:effectLst/>
        </p:spPr>
      </p:pic>
      <p:sp>
        <p:nvSpPr>
          <p:cNvPr id="5" name="TextBox 4"/>
          <p:cNvSpPr txBox="1"/>
          <p:nvPr/>
        </p:nvSpPr>
        <p:spPr>
          <a:xfrm>
            <a:off x="428596" y="538443"/>
            <a:ext cx="1176925" cy="461665"/>
          </a:xfrm>
          <a:prstGeom prst="rect">
            <a:avLst/>
          </a:prstGeom>
          <a:noFill/>
        </p:spPr>
        <p:txBody>
          <a:bodyPr wrap="none" rtlCol="0">
            <a:spAutoFit/>
          </a:bodyPr>
          <a:lstStyle/>
          <a:p>
            <a:r>
              <a:rPr lang="en-IN" sz="2400" b="1" u="sng" dirty="0">
                <a:solidFill>
                  <a:schemeClr val="accent2">
                    <a:lumMod val="75000"/>
                  </a:schemeClr>
                </a:solidFill>
              </a:rPr>
              <a:t>CODE:</a:t>
            </a:r>
            <a:endParaRPr lang="en-US" sz="2400" b="1" u="sng"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randombar(horizont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71480"/>
            <a:ext cx="8429684" cy="3046988"/>
          </a:xfrm>
          <a:prstGeom prst="rect">
            <a:avLst/>
          </a:prstGeom>
          <a:noFill/>
        </p:spPr>
        <p:txBody>
          <a:bodyPr wrap="square" rtlCol="0">
            <a:spAutoFit/>
          </a:bodyPr>
          <a:lstStyle/>
          <a:p>
            <a:pPr>
              <a:lnSpc>
                <a:spcPct val="150000"/>
              </a:lnSpc>
            </a:pPr>
            <a:r>
              <a:rPr lang="en-US" sz="2000" b="1" u="sng" dirty="0">
                <a:solidFill>
                  <a:schemeClr val="accent2">
                    <a:lumMod val="75000"/>
                  </a:schemeClr>
                </a:solidFill>
              </a:rPr>
              <a:t>Run Simulation :</a:t>
            </a:r>
          </a:p>
          <a:p>
            <a:pPr>
              <a:lnSpc>
                <a:spcPct val="150000"/>
              </a:lnSpc>
            </a:pPr>
            <a:r>
              <a:rPr lang="en-US" dirty="0">
                <a:solidFill>
                  <a:schemeClr val="bg1"/>
                </a:solidFill>
              </a:rPr>
              <a:t>The detection area is divided into three levels as: red, orange, and yellow. Each region is associated with a specific degree of danger:</a:t>
            </a:r>
          </a:p>
          <a:p>
            <a:pPr lvl="2">
              <a:lnSpc>
                <a:spcPct val="150000"/>
              </a:lnSpc>
              <a:buFont typeface="Wingdings" pitchFamily="2" charset="2"/>
              <a:buChar char="Ø"/>
            </a:pPr>
            <a:r>
              <a:rPr lang="en-US" dirty="0">
                <a:solidFill>
                  <a:schemeClr val="bg1"/>
                </a:solidFill>
              </a:rPr>
              <a:t>Red — Collision is imminent</a:t>
            </a:r>
          </a:p>
          <a:p>
            <a:pPr lvl="2">
              <a:lnSpc>
                <a:spcPct val="150000"/>
              </a:lnSpc>
              <a:buFont typeface="Wingdings" pitchFamily="2" charset="2"/>
              <a:buChar char="Ø"/>
            </a:pPr>
            <a:r>
              <a:rPr lang="en-US" dirty="0">
                <a:solidFill>
                  <a:schemeClr val="bg1"/>
                </a:solidFill>
              </a:rPr>
              <a:t>Orange — High chance of collision</a:t>
            </a:r>
          </a:p>
          <a:p>
            <a:pPr lvl="2">
              <a:lnSpc>
                <a:spcPct val="150000"/>
              </a:lnSpc>
              <a:buFont typeface="Wingdings" pitchFamily="2" charset="2"/>
              <a:buChar char="Ø"/>
            </a:pPr>
            <a:r>
              <a:rPr lang="en-US" dirty="0">
                <a:solidFill>
                  <a:schemeClr val="bg1"/>
                </a:solidFill>
              </a:rPr>
              <a:t>Yellow — Apply caution measures</a:t>
            </a:r>
          </a:p>
          <a:p>
            <a:pPr lvl="2">
              <a:lnSpc>
                <a:spcPct val="150000"/>
              </a:lnSpc>
            </a:pPr>
            <a:endParaRPr lang="en-US" dirty="0">
              <a:solidFill>
                <a:schemeClr val="bg1"/>
              </a:solidFill>
            </a:endParaRPr>
          </a:p>
        </p:txBody>
      </p:sp>
      <p:pic>
        <p:nvPicPr>
          <p:cNvPr id="10242" name="Picture 2"/>
          <p:cNvPicPr>
            <a:picLocks noChangeAspect="1" noChangeArrowheads="1"/>
          </p:cNvPicPr>
          <p:nvPr/>
        </p:nvPicPr>
        <p:blipFill>
          <a:blip r:embed="rId2"/>
          <a:srcRect l="9961" t="34375" r="45508" b="13541"/>
          <a:stretch>
            <a:fillRect/>
          </a:stretch>
        </p:blipFill>
        <p:spPr bwMode="auto">
          <a:xfrm>
            <a:off x="1357290" y="3286124"/>
            <a:ext cx="6072230" cy="307183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Effect transition="in" filter="randombar(horizontal)">
                                      <p:cBhvr>
                                        <p:cTn id="21"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3786190"/>
            <a:ext cx="6072230" cy="707886"/>
          </a:xfrm>
          <a:prstGeom prst="rect">
            <a:avLst/>
          </a:prstGeom>
          <a:noFill/>
        </p:spPr>
        <p:txBody>
          <a:bodyPr wrap="square" rtlCol="0">
            <a:spAutoFit/>
          </a:bodyPr>
          <a:lstStyle/>
          <a:p>
            <a:r>
              <a:rPr lang="en-IN" sz="2000" b="1" u="sng" dirty="0">
                <a:solidFill>
                  <a:schemeClr val="accent2">
                    <a:lumMod val="75000"/>
                  </a:schemeClr>
                </a:solidFill>
              </a:rPr>
              <a:t>CODE  FOR MOVING AGV THOUGH WAY POINTS :</a:t>
            </a:r>
            <a:endParaRPr lang="en-US" sz="2000" dirty="0"/>
          </a:p>
        </p:txBody>
      </p:sp>
      <p:pic>
        <p:nvPicPr>
          <p:cNvPr id="9218" name="Picture 2"/>
          <p:cNvPicPr>
            <a:picLocks noChangeAspect="1" noChangeArrowheads="1"/>
          </p:cNvPicPr>
          <p:nvPr/>
        </p:nvPicPr>
        <p:blipFill>
          <a:blip r:embed="rId2"/>
          <a:srcRect l="27539" t="45833" r="9179" b="40625"/>
          <a:stretch>
            <a:fillRect/>
          </a:stretch>
        </p:blipFill>
        <p:spPr bwMode="auto">
          <a:xfrm>
            <a:off x="928662" y="4643446"/>
            <a:ext cx="7715336" cy="1714512"/>
          </a:xfrm>
          <a:prstGeom prst="rect">
            <a:avLst/>
          </a:prstGeom>
          <a:noFill/>
          <a:ln w="9525">
            <a:noFill/>
            <a:miter lim="800000"/>
            <a:headEnd/>
            <a:tailEnd/>
          </a:ln>
          <a:effectLst/>
        </p:spPr>
      </p:pic>
      <p:sp>
        <p:nvSpPr>
          <p:cNvPr id="11" name="TextBox 10"/>
          <p:cNvSpPr txBox="1"/>
          <p:nvPr/>
        </p:nvSpPr>
        <p:spPr>
          <a:xfrm>
            <a:off x="357158" y="714356"/>
            <a:ext cx="8501122" cy="3277820"/>
          </a:xfrm>
          <a:prstGeom prst="rect">
            <a:avLst/>
          </a:prstGeom>
          <a:noFill/>
        </p:spPr>
        <p:txBody>
          <a:bodyPr wrap="square" rtlCol="0">
            <a:spAutoFit/>
          </a:bodyPr>
          <a:lstStyle/>
          <a:p>
            <a:pPr>
              <a:lnSpc>
                <a:spcPct val="150000"/>
              </a:lnSpc>
            </a:pPr>
            <a:r>
              <a:rPr lang="en-US" dirty="0">
                <a:solidFill>
                  <a:schemeClr val="bg1"/>
                </a:solidFill>
              </a:rPr>
              <a:t>Obstacles that do not fall within the detection range are at safe distance from AGV. These are the primary steps involved in collision warning:</a:t>
            </a:r>
          </a:p>
          <a:p>
            <a:pPr lvl="2">
              <a:lnSpc>
                <a:spcPct val="150000"/>
              </a:lnSpc>
              <a:buFont typeface="Wingdings" pitchFamily="2" charset="2"/>
              <a:buChar char="Ø"/>
            </a:pPr>
            <a:r>
              <a:rPr lang="en-US" dirty="0">
                <a:solidFill>
                  <a:schemeClr val="bg1"/>
                </a:solidFill>
              </a:rPr>
              <a:t>Simulate 2-D </a:t>
            </a:r>
            <a:r>
              <a:rPr lang="en-US" dirty="0" err="1">
                <a:solidFill>
                  <a:schemeClr val="bg1"/>
                </a:solidFill>
              </a:rPr>
              <a:t>lidar</a:t>
            </a:r>
            <a:r>
              <a:rPr lang="en-US" dirty="0">
                <a:solidFill>
                  <a:schemeClr val="bg1"/>
                </a:solidFill>
              </a:rPr>
              <a:t> and extract point cloud data.</a:t>
            </a:r>
          </a:p>
          <a:p>
            <a:pPr lvl="2">
              <a:lnSpc>
                <a:spcPct val="150000"/>
              </a:lnSpc>
              <a:buFont typeface="Wingdings" pitchFamily="2" charset="2"/>
              <a:buChar char="Ø"/>
            </a:pPr>
            <a:r>
              <a:rPr lang="en-US" dirty="0">
                <a:solidFill>
                  <a:schemeClr val="bg1"/>
                </a:solidFill>
              </a:rPr>
              <a:t>Segment point cloud data into obstacle clusters.</a:t>
            </a:r>
          </a:p>
          <a:p>
            <a:pPr lvl="2">
              <a:lnSpc>
                <a:spcPct val="150000"/>
              </a:lnSpc>
              <a:buFont typeface="Wingdings" pitchFamily="2" charset="2"/>
              <a:buChar char="Ø"/>
            </a:pPr>
            <a:r>
              <a:rPr lang="en-US" dirty="0">
                <a:solidFill>
                  <a:schemeClr val="bg1"/>
                </a:solidFill>
              </a:rPr>
              <a:t>Loop over each obstacle to check for possible collisions.</a:t>
            </a:r>
          </a:p>
          <a:p>
            <a:pPr lvl="2">
              <a:lnSpc>
                <a:spcPct val="150000"/>
              </a:lnSpc>
              <a:buFont typeface="Wingdings" pitchFamily="2" charset="2"/>
              <a:buChar char="Ø"/>
            </a:pPr>
            <a:r>
              <a:rPr lang="en-US" dirty="0">
                <a:solidFill>
                  <a:schemeClr val="bg1"/>
                </a:solidFill>
              </a:rPr>
              <a:t>Issue a warning based on the danger level of obstacles.</a:t>
            </a:r>
          </a:p>
          <a:p>
            <a:pPr lvl="2">
              <a:lnSpc>
                <a:spcPct val="150000"/>
              </a:lnSpc>
              <a:buFont typeface="Wingdings" pitchFamily="2" charset="2"/>
              <a:buChar char="Ø"/>
            </a:pPr>
            <a:r>
              <a:rPr lang="en-US" dirty="0">
                <a:solidFill>
                  <a:schemeClr val="bg1"/>
                </a:solidFill>
              </a:rPr>
              <a:t>Display obstacles close to the AGV.</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218"/>
                                        </p:tgtEl>
                                        <p:attrNameLst>
                                          <p:attrName>style.visibility</p:attrName>
                                        </p:attrNameLst>
                                      </p:cBhvr>
                                      <p:to>
                                        <p:strVal val="visible"/>
                                      </p:to>
                                    </p:set>
                                    <p:animEffect transition="in" filter="randombar(horizontal)">
                                      <p:cBhvr>
                                        <p:cTn id="3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lang="en-US" dirty="0"/>
          </a:p>
        </p:txBody>
      </p:sp>
      <p:sp>
        <p:nvSpPr>
          <p:cNvPr id="3" name="Content Placeholder 2"/>
          <p:cNvSpPr>
            <a:spLocks noGrp="1"/>
          </p:cNvSpPr>
          <p:nvPr>
            <p:ph idx="1"/>
          </p:nvPr>
        </p:nvSpPr>
        <p:spPr>
          <a:xfrm>
            <a:off x="285720" y="1142984"/>
            <a:ext cx="8643998" cy="5500726"/>
          </a:xfrm>
        </p:spPr>
        <p:txBody>
          <a:bodyPr>
            <a:normAutofit/>
          </a:bodyPr>
          <a:lstStyle/>
          <a:p>
            <a:pPr>
              <a:buNone/>
            </a:pPr>
            <a:r>
              <a:rPr lang="en-US" sz="2400" dirty="0">
                <a:latin typeface="Palatino Linotype" pitchFamily="18" charset="0"/>
                <a:cs typeface="Dubai" pitchFamily="34" charset="-78"/>
              </a:rPr>
              <a:t>		</a:t>
            </a:r>
            <a:r>
              <a:rPr lang="en-US" sz="2200" i="1" dirty="0">
                <a:latin typeface="Palatino Linotype" pitchFamily="18" charset="0"/>
                <a:ea typeface="Microsoft Himalaya" pitchFamily="2" charset="0"/>
                <a:cs typeface="Dubai" pitchFamily="34" charset="-78"/>
              </a:rPr>
              <a:t>Road accidents have been major problem in India because in past 5-years </a:t>
            </a:r>
            <a:r>
              <a:rPr lang="en-US" sz="2200" b="1" i="1" dirty="0">
                <a:solidFill>
                  <a:schemeClr val="accent3">
                    <a:lumMod val="10000"/>
                  </a:schemeClr>
                </a:solidFill>
                <a:latin typeface="Palatino Linotype" pitchFamily="18" charset="0"/>
                <a:ea typeface="Microsoft Himalaya" pitchFamily="2" charset="0"/>
                <a:cs typeface="Dubai" pitchFamily="34" charset="-78"/>
              </a:rPr>
              <a:t>2,363,031 (2015-2019) of road accidents </a:t>
            </a:r>
            <a:r>
              <a:rPr lang="en-US" sz="2200" i="1" dirty="0">
                <a:latin typeface="Palatino Linotype" pitchFamily="18" charset="0"/>
                <a:ea typeface="Microsoft Himalaya" pitchFamily="2" charset="0"/>
                <a:cs typeface="Dubai" pitchFamily="34" charset="-78"/>
              </a:rPr>
              <a:t>have occurred and </a:t>
            </a:r>
            <a:r>
              <a:rPr lang="en-US" sz="2200" b="1" i="1" dirty="0">
                <a:latin typeface="Palatino Linotype" pitchFamily="18" charset="0"/>
                <a:ea typeface="Microsoft Himalaya" pitchFamily="2" charset="0"/>
                <a:cs typeface="Dubai" pitchFamily="34" charset="-78"/>
              </a:rPr>
              <a:t>7,47,361 deaths</a:t>
            </a:r>
            <a:r>
              <a:rPr lang="en-US" sz="2200" i="1" dirty="0">
                <a:latin typeface="Palatino Linotype" pitchFamily="18" charset="0"/>
                <a:ea typeface="Microsoft Himalaya" pitchFamily="2" charset="0"/>
                <a:cs typeface="Dubai" pitchFamily="34" charset="-78"/>
              </a:rPr>
              <a:t> have took place. Each year, about</a:t>
            </a:r>
            <a:r>
              <a:rPr lang="en-US" sz="2200" b="1" i="1" dirty="0">
                <a:latin typeface="Palatino Linotype" pitchFamily="18" charset="0"/>
                <a:ea typeface="Microsoft Himalaya" pitchFamily="2" charset="0"/>
                <a:cs typeface="Dubai" pitchFamily="34" charset="-78"/>
              </a:rPr>
              <a:t> 3% to 5% of country’s GDP </a:t>
            </a:r>
            <a:r>
              <a:rPr lang="en-US" sz="2200" i="1" dirty="0">
                <a:latin typeface="Palatino Linotype" pitchFamily="18" charset="0"/>
                <a:ea typeface="Microsoft Himalaya" pitchFamily="2" charset="0"/>
                <a:cs typeface="Dubai" pitchFamily="34" charset="-78"/>
              </a:rPr>
              <a:t>was invested in road accidents.</a:t>
            </a:r>
          </a:p>
          <a:p>
            <a:pPr>
              <a:buNone/>
            </a:pPr>
            <a:endParaRPr lang="en-US" sz="2200" i="1" dirty="0">
              <a:latin typeface="Bahnschrift Light SemiCondensed" pitchFamily="34" charset="0"/>
              <a:ea typeface="Microsoft Himalaya" pitchFamily="2" charset="0"/>
              <a:cs typeface="Calibri Light" pitchFamily="34" charset="0"/>
            </a:endParaRPr>
          </a:p>
          <a:p>
            <a:pPr>
              <a:buNone/>
            </a:pPr>
            <a:endParaRPr lang="en-US" sz="2200" i="1" dirty="0">
              <a:latin typeface="Bahnschrift Light SemiCondensed" pitchFamily="34" charset="0"/>
              <a:ea typeface="Microsoft Himalaya" pitchFamily="2" charset="0"/>
              <a:cs typeface="Calibri Light" pitchFamily="34" charset="0"/>
            </a:endParaRPr>
          </a:p>
          <a:p>
            <a:pPr>
              <a:buNone/>
            </a:pPr>
            <a:r>
              <a:rPr lang="en-IN" sz="2200" i="1" dirty="0">
                <a:latin typeface="Bahnschrift Light SemiCondensed" pitchFamily="34" charset="0"/>
                <a:ea typeface="Microsoft Himalaya" pitchFamily="2" charset="0"/>
                <a:cs typeface="Calibri Light" pitchFamily="34" charset="0"/>
              </a:rPr>
              <a:t>		</a:t>
            </a:r>
          </a:p>
          <a:p>
            <a:pPr>
              <a:buNone/>
            </a:pPr>
            <a:endParaRPr lang="en-IN" sz="2200" i="1" dirty="0">
              <a:latin typeface="Bahnschrift Light SemiCondensed" pitchFamily="34" charset="0"/>
              <a:ea typeface="Microsoft Himalaya" pitchFamily="2" charset="0"/>
              <a:cs typeface="Calibri Light" pitchFamily="34" charset="0"/>
            </a:endParaRPr>
          </a:p>
          <a:p>
            <a:pPr>
              <a:buNone/>
            </a:pPr>
            <a:r>
              <a:rPr lang="en-IN" sz="2400" i="1" dirty="0">
                <a:latin typeface="Bahnschrift Light SemiCondensed" pitchFamily="34" charset="0"/>
                <a:ea typeface="Cambria" pitchFamily="18" charset="0"/>
              </a:rPr>
              <a:t>		</a:t>
            </a:r>
            <a:endParaRPr lang="en-US" sz="2400" i="1" dirty="0">
              <a:latin typeface="Bahnschrift Light SemiCondensed" pitchFamily="34" charset="0"/>
              <a:ea typeface="Cambria" pitchFamily="18" charset="0"/>
            </a:endParaRPr>
          </a:p>
        </p:txBody>
      </p:sp>
      <p:pic>
        <p:nvPicPr>
          <p:cNvPr id="5" name="Picture 2"/>
          <p:cNvPicPr>
            <a:picLocks noChangeAspect="1" noChangeArrowheads="1"/>
          </p:cNvPicPr>
          <p:nvPr/>
        </p:nvPicPr>
        <p:blipFill>
          <a:blip r:embed="rId2"/>
          <a:srcRect l="26446" t="19880" r="28099" b="33104"/>
          <a:stretch>
            <a:fillRect/>
          </a:stretch>
        </p:blipFill>
        <p:spPr bwMode="auto">
          <a:xfrm>
            <a:off x="1571604" y="2857496"/>
            <a:ext cx="6016417" cy="3500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501090" y="214290"/>
            <a:ext cx="500066" cy="369332"/>
          </a:xfrm>
          <a:prstGeom prst="rect">
            <a:avLst/>
          </a:prstGeom>
          <a:noFill/>
        </p:spPr>
        <p:txBody>
          <a:bodyPr wrap="square" rtlCol="0">
            <a:spAutoFit/>
          </a:bodyPr>
          <a:lstStyle/>
          <a:p>
            <a:r>
              <a:rPr lang="en-IN" dirty="0">
                <a:solidFill>
                  <a:srgbClr val="C00000"/>
                </a:solidFill>
              </a:rPr>
              <a:t>1</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785794"/>
            <a:ext cx="8215370" cy="1585049"/>
          </a:xfrm>
          <a:prstGeom prst="rect">
            <a:avLst/>
          </a:prstGeom>
          <a:noFill/>
        </p:spPr>
        <p:txBody>
          <a:bodyPr wrap="square" rtlCol="0">
            <a:spAutoFit/>
          </a:bodyPr>
          <a:lstStyle/>
          <a:p>
            <a:pPr>
              <a:spcAft>
                <a:spcPts val="600"/>
              </a:spcAft>
            </a:pPr>
            <a:r>
              <a:rPr lang="en-US" sz="2000" b="1" dirty="0">
                <a:solidFill>
                  <a:schemeClr val="accent2">
                    <a:lumMod val="75000"/>
                  </a:schemeClr>
                </a:solidFill>
              </a:rPr>
              <a:t>Simulate 2-D </a:t>
            </a:r>
            <a:r>
              <a:rPr lang="en-US" sz="2000" b="1" dirty="0" err="1">
                <a:solidFill>
                  <a:schemeClr val="accent2">
                    <a:lumMod val="75000"/>
                  </a:schemeClr>
                </a:solidFill>
              </a:rPr>
              <a:t>Lidar</a:t>
            </a:r>
            <a:r>
              <a:rPr lang="en-US" sz="2000" b="1" dirty="0">
                <a:solidFill>
                  <a:schemeClr val="accent2">
                    <a:lumMod val="75000"/>
                  </a:schemeClr>
                </a:solidFill>
              </a:rPr>
              <a:t> and Extract Point Cloud Data:</a:t>
            </a:r>
          </a:p>
          <a:p>
            <a:r>
              <a:rPr lang="en-US" dirty="0">
                <a:solidFill>
                  <a:schemeClr val="bg1"/>
                </a:solidFill>
              </a:rPr>
              <a:t>	Gather LIDAR readings of the map using the simulated sensor. Load the current pose of the AGV from the waypoints file. Use the </a:t>
            </a:r>
            <a:r>
              <a:rPr lang="en-US" dirty="0" err="1">
                <a:solidFill>
                  <a:srgbClr val="00B0F0"/>
                </a:solidFill>
              </a:rPr>
              <a:t>rangesensor</a:t>
            </a:r>
            <a:r>
              <a:rPr lang="en-US" dirty="0">
                <a:solidFill>
                  <a:schemeClr val="bg1"/>
                </a:solidFill>
              </a:rPr>
              <a:t> object you created to get range and angle measurement.</a:t>
            </a:r>
          </a:p>
          <a:p>
            <a:endParaRPr lang="en-US" dirty="0"/>
          </a:p>
        </p:txBody>
      </p:sp>
      <p:pic>
        <p:nvPicPr>
          <p:cNvPr id="5" name="Picture 3"/>
          <p:cNvPicPr>
            <a:picLocks noChangeAspect="1" noChangeArrowheads="1"/>
          </p:cNvPicPr>
          <p:nvPr/>
        </p:nvPicPr>
        <p:blipFill>
          <a:blip r:embed="rId2"/>
          <a:srcRect l="27734" t="47917" r="12500" b="22916"/>
          <a:stretch>
            <a:fillRect/>
          </a:stretch>
        </p:blipFill>
        <p:spPr bwMode="auto">
          <a:xfrm>
            <a:off x="1003607" y="2921388"/>
            <a:ext cx="7286644" cy="2650752"/>
          </a:xfrm>
          <a:prstGeom prst="rect">
            <a:avLst/>
          </a:prstGeom>
          <a:noFill/>
          <a:ln w="9525">
            <a:noFill/>
            <a:miter lim="800000"/>
            <a:headEnd/>
            <a:tailEnd/>
          </a:ln>
          <a:effectLst/>
        </p:spPr>
      </p:pic>
      <p:sp>
        <p:nvSpPr>
          <p:cNvPr id="6" name="TextBox 5"/>
          <p:cNvSpPr txBox="1"/>
          <p:nvPr/>
        </p:nvSpPr>
        <p:spPr>
          <a:xfrm>
            <a:off x="428596" y="2285992"/>
            <a:ext cx="1176925" cy="461665"/>
          </a:xfrm>
          <a:prstGeom prst="rect">
            <a:avLst/>
          </a:prstGeom>
          <a:noFill/>
        </p:spPr>
        <p:txBody>
          <a:bodyPr wrap="none" rtlCol="0">
            <a:spAutoFit/>
          </a:bodyPr>
          <a:lstStyle/>
          <a:p>
            <a:r>
              <a:rPr lang="en-IN" sz="2400" b="1" u="sng" dirty="0">
                <a:solidFill>
                  <a:schemeClr val="accent2">
                    <a:lumMod val="75000"/>
                  </a:schemeClr>
                </a:solidFill>
              </a:rPr>
              <a:t>CODE:</a:t>
            </a:r>
            <a:endParaRPr lang="en-US" sz="2400" b="1" u="sng"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937139"/>
            <a:ext cx="8143932" cy="2277547"/>
          </a:xfrm>
          <a:prstGeom prst="rect">
            <a:avLst/>
          </a:prstGeom>
          <a:noFill/>
        </p:spPr>
        <p:txBody>
          <a:bodyPr wrap="square" rtlCol="0">
            <a:spAutoFit/>
          </a:bodyPr>
          <a:lstStyle/>
          <a:p>
            <a:r>
              <a:rPr lang="en-US" sz="2400" b="1" u="sng" dirty="0">
                <a:solidFill>
                  <a:schemeClr val="accent2">
                    <a:lumMod val="75000"/>
                  </a:schemeClr>
                </a:solidFill>
              </a:rPr>
              <a:t>Segment Point Cloud Data into </a:t>
            </a:r>
          </a:p>
          <a:p>
            <a:pPr>
              <a:spcAft>
                <a:spcPts val="600"/>
              </a:spcAft>
            </a:pPr>
            <a:r>
              <a:rPr lang="en-US" sz="2400" b="1" u="sng" dirty="0">
                <a:solidFill>
                  <a:schemeClr val="accent2">
                    <a:lumMod val="75000"/>
                  </a:schemeClr>
                </a:solidFill>
              </a:rPr>
              <a:t>Obstacle Clusters</a:t>
            </a:r>
            <a:r>
              <a:rPr lang="en-US" sz="2400" b="1" u="sng" dirty="0" smtClean="0">
                <a:solidFill>
                  <a:schemeClr val="accent2">
                    <a:lumMod val="75000"/>
                  </a:schemeClr>
                </a:solidFill>
              </a:rPr>
              <a:t>:</a:t>
            </a:r>
          </a:p>
          <a:p>
            <a:pPr>
              <a:spcBef>
                <a:spcPts val="200"/>
              </a:spcBef>
              <a:spcAft>
                <a:spcPts val="200"/>
              </a:spcAft>
            </a:pPr>
            <a:r>
              <a:rPr lang="en-US" sz="2000" dirty="0">
                <a:solidFill>
                  <a:schemeClr val="bg1"/>
                </a:solidFill>
              </a:rPr>
              <a:t>	</a:t>
            </a:r>
            <a:r>
              <a:rPr lang="en-US" sz="2200" dirty="0">
                <a:solidFill>
                  <a:schemeClr val="bg1"/>
                </a:solidFill>
              </a:rPr>
              <a:t>Use the </a:t>
            </a:r>
            <a:r>
              <a:rPr lang="en-US" sz="2200" dirty="0" err="1">
                <a:solidFill>
                  <a:srgbClr val="0066FF"/>
                </a:solidFill>
              </a:rPr>
              <a:t>pcsegdist</a:t>
            </a:r>
            <a:r>
              <a:rPr lang="en-US" sz="2200" dirty="0">
                <a:solidFill>
                  <a:srgbClr val="0066FF"/>
                </a:solidFill>
              </a:rPr>
              <a:t> </a:t>
            </a:r>
            <a:r>
              <a:rPr lang="en-US" sz="2200" dirty="0">
                <a:solidFill>
                  <a:schemeClr val="bg1"/>
                </a:solidFill>
              </a:rPr>
              <a:t>function to segment the scanned point cloud into clusters, using minimum </a:t>
            </a:r>
            <a:r>
              <a:rPr lang="en-US" sz="2200" dirty="0" err="1">
                <a:solidFill>
                  <a:schemeClr val="bg1"/>
                </a:solidFill>
              </a:rPr>
              <a:t>euclidean</a:t>
            </a:r>
            <a:r>
              <a:rPr lang="en-US" sz="2200" dirty="0">
                <a:solidFill>
                  <a:schemeClr val="bg1"/>
                </a:solidFill>
              </a:rPr>
              <a:t> distance between the points as the segmentation criterion.</a:t>
            </a:r>
          </a:p>
          <a:p>
            <a:pPr>
              <a:spcBef>
                <a:spcPts val="200"/>
              </a:spcBef>
              <a:spcAft>
                <a:spcPts val="200"/>
              </a:spcAft>
            </a:pPr>
            <a:endParaRPr lang="en-US" dirty="0"/>
          </a:p>
        </p:txBody>
      </p:sp>
      <p:sp>
        <p:nvSpPr>
          <p:cNvPr id="5" name="TextBox 4"/>
          <p:cNvSpPr txBox="1"/>
          <p:nvPr/>
        </p:nvSpPr>
        <p:spPr>
          <a:xfrm>
            <a:off x="357158" y="3357562"/>
            <a:ext cx="1176925" cy="461665"/>
          </a:xfrm>
          <a:prstGeom prst="rect">
            <a:avLst/>
          </a:prstGeom>
          <a:noFill/>
        </p:spPr>
        <p:txBody>
          <a:bodyPr wrap="none" rtlCol="0">
            <a:spAutoFit/>
          </a:bodyPr>
          <a:lstStyle/>
          <a:p>
            <a:r>
              <a:rPr lang="en-IN" sz="2400" b="1" u="sng" dirty="0">
                <a:solidFill>
                  <a:schemeClr val="accent2">
                    <a:lumMod val="75000"/>
                  </a:schemeClr>
                </a:solidFill>
              </a:rPr>
              <a:t>CODE:</a:t>
            </a:r>
            <a:endParaRPr lang="en-US" sz="2400" b="1" u="sng" dirty="0">
              <a:solidFill>
                <a:schemeClr val="accent2">
                  <a:lumMod val="75000"/>
                </a:schemeClr>
              </a:solidFill>
            </a:endParaRPr>
          </a:p>
        </p:txBody>
      </p:sp>
      <p:pic>
        <p:nvPicPr>
          <p:cNvPr id="11266" name="Picture 2"/>
          <p:cNvPicPr>
            <a:picLocks noChangeAspect="1" noChangeArrowheads="1"/>
          </p:cNvPicPr>
          <p:nvPr/>
        </p:nvPicPr>
        <p:blipFill>
          <a:blip r:embed="rId2"/>
          <a:srcRect l="27539" t="40625" r="5664" b="45833"/>
          <a:stretch>
            <a:fillRect/>
          </a:stretch>
        </p:blipFill>
        <p:spPr bwMode="auto">
          <a:xfrm>
            <a:off x="642910" y="4000504"/>
            <a:ext cx="8143932" cy="157163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randombar(horizontal)">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571480"/>
            <a:ext cx="5643602" cy="1133644"/>
          </a:xfrm>
          <a:prstGeom prst="rect">
            <a:avLst/>
          </a:prstGeom>
          <a:noFill/>
        </p:spPr>
        <p:txBody>
          <a:bodyPr wrap="square" rtlCol="0">
            <a:spAutoFit/>
          </a:bodyPr>
          <a:lstStyle/>
          <a:p>
            <a:pPr>
              <a:spcBef>
                <a:spcPts val="200"/>
              </a:spcBef>
              <a:spcAft>
                <a:spcPts val="200"/>
              </a:spcAft>
            </a:pPr>
            <a:r>
              <a:rPr lang="en-US" sz="2400" b="1" u="sng" dirty="0">
                <a:solidFill>
                  <a:schemeClr val="accent2">
                    <a:lumMod val="75000"/>
                  </a:schemeClr>
                </a:solidFill>
              </a:rPr>
              <a:t>Update Visualization Window with Map and Scan Data:</a:t>
            </a:r>
          </a:p>
          <a:p>
            <a:endParaRPr lang="en-US" dirty="0">
              <a:solidFill>
                <a:schemeClr val="bg1"/>
              </a:solidFill>
            </a:endParaRPr>
          </a:p>
        </p:txBody>
      </p:sp>
      <p:pic>
        <p:nvPicPr>
          <p:cNvPr id="12290" name="Picture 2"/>
          <p:cNvPicPr>
            <a:picLocks noChangeAspect="1" noChangeArrowheads="1"/>
          </p:cNvPicPr>
          <p:nvPr/>
        </p:nvPicPr>
        <p:blipFill>
          <a:blip r:embed="rId2"/>
          <a:srcRect l="28125" t="36458" r="8008" b="23958"/>
          <a:stretch>
            <a:fillRect/>
          </a:stretch>
        </p:blipFill>
        <p:spPr bwMode="auto">
          <a:xfrm>
            <a:off x="857224" y="1571612"/>
            <a:ext cx="7786742" cy="392909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randombar(horizontal)">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428604"/>
            <a:ext cx="8286808" cy="2405787"/>
          </a:xfrm>
          <a:prstGeom prst="rect">
            <a:avLst/>
          </a:prstGeom>
          <a:noFill/>
        </p:spPr>
        <p:txBody>
          <a:bodyPr wrap="square" rtlCol="0">
            <a:spAutoFit/>
          </a:bodyPr>
          <a:lstStyle/>
          <a:p>
            <a:pPr>
              <a:spcBef>
                <a:spcPts val="200"/>
              </a:spcBef>
              <a:spcAft>
                <a:spcPts val="200"/>
              </a:spcAft>
            </a:pPr>
            <a:r>
              <a:rPr lang="en-US" sz="2400" b="1" u="sng" dirty="0">
                <a:solidFill>
                  <a:schemeClr val="accent2">
                    <a:lumMod val="75000"/>
                  </a:schemeClr>
                </a:solidFill>
              </a:rPr>
              <a:t>Loop Over Each Obstacle to Find </a:t>
            </a:r>
          </a:p>
          <a:p>
            <a:pPr>
              <a:spcBef>
                <a:spcPts val="200"/>
              </a:spcBef>
              <a:spcAft>
                <a:spcPts val="200"/>
              </a:spcAft>
            </a:pPr>
            <a:r>
              <a:rPr lang="en-US" sz="2400" b="1" u="sng" dirty="0">
                <a:solidFill>
                  <a:schemeClr val="accent2">
                    <a:lumMod val="75000"/>
                  </a:schemeClr>
                </a:solidFill>
              </a:rPr>
              <a:t>the collisions:</a:t>
            </a:r>
          </a:p>
          <a:p>
            <a:pPr>
              <a:spcBef>
                <a:spcPts val="200"/>
              </a:spcBef>
              <a:spcAft>
                <a:spcPts val="200"/>
              </a:spcAft>
            </a:pPr>
            <a:r>
              <a:rPr lang="en-US" sz="2400" dirty="0">
                <a:solidFill>
                  <a:schemeClr val="bg1"/>
                </a:solidFill>
              </a:rPr>
              <a:t>	</a:t>
            </a:r>
            <a:r>
              <a:rPr lang="en-US" sz="2200" dirty="0">
                <a:solidFill>
                  <a:schemeClr val="bg1"/>
                </a:solidFill>
              </a:rPr>
              <a:t>Loop through the clusters based on their labels, to extract the points located inside them.</a:t>
            </a:r>
          </a:p>
          <a:p>
            <a:endParaRPr lang="en-IN" sz="2400" b="1" u="sng" dirty="0">
              <a:solidFill>
                <a:schemeClr val="accent2">
                  <a:lumMod val="75000"/>
                </a:schemeClr>
              </a:solidFill>
            </a:endParaRPr>
          </a:p>
          <a:p>
            <a:r>
              <a:rPr lang="en-IN" sz="2400" b="1" u="sng" dirty="0">
                <a:solidFill>
                  <a:schemeClr val="accent2">
                    <a:lumMod val="75000"/>
                  </a:schemeClr>
                </a:solidFill>
              </a:rPr>
              <a:t>CODE:</a:t>
            </a:r>
            <a:endParaRPr lang="en-US" sz="2400" b="1" u="sng" dirty="0">
              <a:solidFill>
                <a:schemeClr val="accent2">
                  <a:lumMod val="75000"/>
                </a:schemeClr>
              </a:solidFill>
            </a:endParaRPr>
          </a:p>
        </p:txBody>
      </p:sp>
      <p:pic>
        <p:nvPicPr>
          <p:cNvPr id="13314" name="Picture 2"/>
          <p:cNvPicPr>
            <a:picLocks noChangeAspect="1" noChangeArrowheads="1"/>
          </p:cNvPicPr>
          <p:nvPr/>
        </p:nvPicPr>
        <p:blipFill>
          <a:blip r:embed="rId2"/>
          <a:srcRect l="27539" t="45833" r="10937" b="27083"/>
          <a:stretch>
            <a:fillRect/>
          </a:stretch>
        </p:blipFill>
        <p:spPr bwMode="auto">
          <a:xfrm>
            <a:off x="857224" y="3000372"/>
            <a:ext cx="7500990" cy="31432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Effect transition="in" filter="randombar(horizontal)">
                                      <p:cBhvr>
                                        <p:cTn id="1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785794"/>
            <a:ext cx="7072361" cy="738664"/>
          </a:xfrm>
          <a:prstGeom prst="rect">
            <a:avLst/>
          </a:prstGeom>
          <a:noFill/>
        </p:spPr>
        <p:txBody>
          <a:bodyPr wrap="square" rtlCol="0">
            <a:spAutoFit/>
          </a:bodyPr>
          <a:lstStyle/>
          <a:p>
            <a:pPr>
              <a:spcBef>
                <a:spcPts val="400"/>
              </a:spcBef>
              <a:spcAft>
                <a:spcPts val="400"/>
              </a:spcAft>
            </a:pPr>
            <a:r>
              <a:rPr lang="en-US" sz="2100" b="1" u="sng" dirty="0">
                <a:solidFill>
                  <a:srgbClr val="002060"/>
                </a:solidFill>
              </a:rPr>
              <a:t>Convert the world position of each obstacle into the camera coordinate system.</a:t>
            </a:r>
          </a:p>
        </p:txBody>
      </p:sp>
      <p:pic>
        <p:nvPicPr>
          <p:cNvPr id="14338" name="Picture 2"/>
          <p:cNvPicPr>
            <a:picLocks noChangeAspect="1" noChangeArrowheads="1"/>
          </p:cNvPicPr>
          <p:nvPr/>
        </p:nvPicPr>
        <p:blipFill>
          <a:blip r:embed="rId2"/>
          <a:srcRect l="27539" t="39583" r="2734" b="34375"/>
          <a:stretch>
            <a:fillRect/>
          </a:stretch>
        </p:blipFill>
        <p:spPr bwMode="auto">
          <a:xfrm>
            <a:off x="357158" y="1714488"/>
            <a:ext cx="8501122" cy="321471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l="27734" t="41666" r="2539" b="44792"/>
          <a:stretch>
            <a:fillRect/>
          </a:stretch>
        </p:blipFill>
        <p:spPr bwMode="auto">
          <a:xfrm>
            <a:off x="428596" y="5072074"/>
            <a:ext cx="8501122" cy="150019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randombar(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randombar(horizontal)">
                                      <p:cBhvr>
                                        <p:cTn id="12"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844" y="357166"/>
            <a:ext cx="5143536" cy="923330"/>
          </a:xfrm>
          <a:prstGeom prst="rect">
            <a:avLst/>
          </a:prstGeom>
          <a:noFill/>
        </p:spPr>
        <p:txBody>
          <a:bodyPr wrap="square" rtlCol="0">
            <a:spAutoFit/>
          </a:bodyPr>
          <a:lstStyle/>
          <a:p>
            <a:pPr>
              <a:buFont typeface="Wingdings" pitchFamily="2" charset="2"/>
              <a:buChar char="Ø"/>
            </a:pPr>
            <a:r>
              <a:rPr lang="en-US" dirty="0">
                <a:solidFill>
                  <a:srgbClr val="002060"/>
                </a:solidFill>
              </a:rPr>
              <a:t> </a:t>
            </a:r>
            <a:r>
              <a:rPr lang="en-US" u="sng" dirty="0">
                <a:solidFill>
                  <a:srgbClr val="002060"/>
                </a:solidFill>
              </a:rPr>
              <a:t>The maximum value of all associated points in      the detection matrix determines the level of danger represented by that obstacle.</a:t>
            </a:r>
          </a:p>
        </p:txBody>
      </p:sp>
      <p:pic>
        <p:nvPicPr>
          <p:cNvPr id="15362" name="Picture 2"/>
          <p:cNvPicPr>
            <a:picLocks noChangeAspect="1" noChangeArrowheads="1"/>
          </p:cNvPicPr>
          <p:nvPr/>
        </p:nvPicPr>
        <p:blipFill>
          <a:blip r:embed="rId2"/>
          <a:srcRect l="28711" t="27083" r="6250" b="16666"/>
          <a:stretch>
            <a:fillRect/>
          </a:stretch>
        </p:blipFill>
        <p:spPr bwMode="auto">
          <a:xfrm>
            <a:off x="714348" y="1500174"/>
            <a:ext cx="7929618" cy="46434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randombar(horizont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28125" t="29166" r="6250" b="17708"/>
          <a:stretch>
            <a:fillRect/>
          </a:stretch>
        </p:blipFill>
        <p:spPr bwMode="auto">
          <a:xfrm>
            <a:off x="571472" y="857232"/>
            <a:ext cx="8001056" cy="52864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randombar(horizontal)">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642918"/>
            <a:ext cx="8715436" cy="2190343"/>
          </a:xfrm>
          <a:prstGeom prst="rect">
            <a:avLst/>
          </a:prstGeom>
          <a:noFill/>
        </p:spPr>
        <p:txBody>
          <a:bodyPr wrap="square" rtlCol="0">
            <a:spAutoFit/>
          </a:bodyPr>
          <a:lstStyle/>
          <a:p>
            <a:pPr>
              <a:spcAft>
                <a:spcPts val="600"/>
              </a:spcAft>
            </a:pPr>
            <a:r>
              <a:rPr lang="en-US" sz="2000" b="1" u="sng" dirty="0">
                <a:solidFill>
                  <a:srgbClr val="002060"/>
                </a:solidFill>
              </a:rPr>
              <a:t>Display Points of Obstacles Closest to the AGV</a:t>
            </a:r>
          </a:p>
          <a:p>
            <a:pPr lvl="1">
              <a:spcBef>
                <a:spcPts val="400"/>
              </a:spcBef>
              <a:spcAft>
                <a:spcPts val="400"/>
              </a:spcAft>
              <a:buFont typeface="Wingdings" pitchFamily="2" charset="2"/>
              <a:buChar char="Ø"/>
            </a:pPr>
            <a:r>
              <a:rPr lang="en-US" sz="2000" dirty="0">
                <a:solidFill>
                  <a:srgbClr val="002060"/>
                </a:solidFill>
              </a:rPr>
              <a:t>As most of the obstacles in the warehouse are linear and long, display only the point of each obstacle cluster closest to the AGV.</a:t>
            </a:r>
          </a:p>
          <a:p>
            <a:pPr lvl="1">
              <a:spcBef>
                <a:spcPts val="400"/>
              </a:spcBef>
              <a:spcAft>
                <a:spcPts val="400"/>
              </a:spcAft>
              <a:buFont typeface="Wingdings" pitchFamily="2" charset="2"/>
              <a:buChar char="Ø"/>
            </a:pPr>
            <a:r>
              <a:rPr lang="en-US" sz="2000" dirty="0">
                <a:solidFill>
                  <a:srgbClr val="002060"/>
                </a:solidFill>
              </a:rPr>
              <a:t>Obstacles display as filled circles in the </a:t>
            </a:r>
            <a:r>
              <a:rPr lang="en-US" sz="2000" b="1" dirty="0">
                <a:solidFill>
                  <a:srgbClr val="002060"/>
                </a:solidFill>
              </a:rPr>
              <a:t>Bird's-Eye Plot </a:t>
            </a:r>
            <a:r>
              <a:rPr lang="en-US" sz="2000" dirty="0">
                <a:solidFill>
                  <a:srgbClr val="002060"/>
                </a:solidFill>
              </a:rPr>
              <a:t>pane of the visualization window.</a:t>
            </a:r>
            <a:endParaRPr lang="en-US" dirty="0">
              <a:solidFill>
                <a:srgbClr val="002060"/>
              </a:solidFill>
            </a:endParaRPr>
          </a:p>
          <a:p>
            <a:endParaRPr lang="en-US" dirty="0"/>
          </a:p>
        </p:txBody>
      </p:sp>
      <p:pic>
        <p:nvPicPr>
          <p:cNvPr id="17410" name="Picture 2"/>
          <p:cNvPicPr>
            <a:picLocks noChangeAspect="1" noChangeArrowheads="1"/>
          </p:cNvPicPr>
          <p:nvPr/>
        </p:nvPicPr>
        <p:blipFill>
          <a:blip r:embed="rId2"/>
          <a:srcRect l="28124" t="43750" r="5664" b="30208"/>
          <a:stretch>
            <a:fillRect/>
          </a:stretch>
        </p:blipFill>
        <p:spPr bwMode="auto">
          <a:xfrm>
            <a:off x="785786" y="3286124"/>
            <a:ext cx="8072494" cy="3286148"/>
          </a:xfrm>
          <a:prstGeom prst="rect">
            <a:avLst/>
          </a:prstGeom>
          <a:noFill/>
          <a:ln w="9525">
            <a:noFill/>
            <a:miter lim="800000"/>
            <a:headEnd/>
            <a:tailEnd/>
          </a:ln>
          <a:effectLst/>
        </p:spPr>
      </p:pic>
      <p:sp>
        <p:nvSpPr>
          <p:cNvPr id="6" name="TextBox 5"/>
          <p:cNvSpPr txBox="1"/>
          <p:nvPr/>
        </p:nvSpPr>
        <p:spPr>
          <a:xfrm>
            <a:off x="357158" y="2753021"/>
            <a:ext cx="1176925" cy="461665"/>
          </a:xfrm>
          <a:prstGeom prst="rect">
            <a:avLst/>
          </a:prstGeom>
          <a:noFill/>
        </p:spPr>
        <p:txBody>
          <a:bodyPr wrap="none" rtlCol="0">
            <a:spAutoFit/>
          </a:bodyPr>
          <a:lstStyle/>
          <a:p>
            <a:r>
              <a:rPr lang="en-IN" sz="2400" b="1" u="sng" dirty="0">
                <a:solidFill>
                  <a:schemeClr val="accent2">
                    <a:lumMod val="75000"/>
                  </a:schemeClr>
                </a:solidFill>
              </a:rPr>
              <a:t>CODE:</a:t>
            </a:r>
            <a:endParaRPr lang="en-US" sz="2400" b="1" u="sng"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randombar(horizontal)">
                                      <p:cBhvr>
                                        <p:cTn id="1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6000" r="-16000"/>
          </a:stretch>
        </a:blipFill>
        <a:effectLst/>
      </p:bgPr>
    </p:bg>
    <p:spTree>
      <p:nvGrpSpPr>
        <p:cNvPr id="1" name=""/>
        <p:cNvGrpSpPr/>
        <p:nvPr/>
      </p:nvGrpSpPr>
      <p:grpSpPr>
        <a:xfrm>
          <a:off x="0" y="0"/>
          <a:ext cx="0" cy="0"/>
          <a:chOff x="0" y="0"/>
          <a:chExt cx="0" cy="0"/>
        </a:xfrm>
      </p:grpSpPr>
      <p:sp>
        <p:nvSpPr>
          <p:cNvPr id="3" name="TextBox 5"/>
          <p:cNvSpPr txBox="1"/>
          <p:nvPr/>
        </p:nvSpPr>
        <p:spPr>
          <a:xfrm>
            <a:off x="0" y="2924944"/>
            <a:ext cx="9135035" cy="1200329"/>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 !</a:t>
            </a:r>
            <a:endParaRPr 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357166"/>
            <a:ext cx="5329246" cy="563275"/>
          </a:xfrm>
        </p:spPr>
        <p:txBody>
          <a:bodyPr/>
          <a:lstStyle/>
          <a:p>
            <a:r>
              <a:rPr lang="en-IN" sz="2800" dirty="0"/>
              <a:t>WHY COLLISION WARNING ?</a:t>
            </a:r>
            <a:endParaRPr lang="en-US" sz="2800" dirty="0"/>
          </a:p>
        </p:txBody>
      </p:sp>
      <p:sp>
        <p:nvSpPr>
          <p:cNvPr id="3" name="Content Placeholder 2"/>
          <p:cNvSpPr>
            <a:spLocks noGrp="1"/>
          </p:cNvSpPr>
          <p:nvPr>
            <p:ph idx="1"/>
          </p:nvPr>
        </p:nvSpPr>
        <p:spPr>
          <a:xfrm>
            <a:off x="457200" y="1071546"/>
            <a:ext cx="8258204" cy="5572164"/>
          </a:xfrm>
        </p:spPr>
        <p:txBody>
          <a:bodyPr>
            <a:noAutofit/>
          </a:bodyPr>
          <a:lstStyle/>
          <a:p>
            <a:pPr>
              <a:buNone/>
            </a:pPr>
            <a:r>
              <a:rPr lang="en-IN" sz="3600" i="1" dirty="0">
                <a:latin typeface="Microsoft Himalaya" pitchFamily="2" charset="0"/>
                <a:ea typeface="Microsoft Himalaya" pitchFamily="2" charset="0"/>
                <a:cs typeface="Microsoft Himalaya" pitchFamily="2" charset="0"/>
              </a:rPr>
              <a:t>		In order to reduce road accident, </a:t>
            </a:r>
            <a:r>
              <a:rPr lang="en-IN" sz="3600" b="1" i="1" dirty="0">
                <a:latin typeface="Microsoft Himalaya" pitchFamily="2" charset="0"/>
                <a:ea typeface="Microsoft Himalaya" pitchFamily="2" charset="0"/>
                <a:cs typeface="Microsoft Himalaya" pitchFamily="2" charset="0"/>
              </a:rPr>
              <a:t>collision warning system </a:t>
            </a:r>
            <a:r>
              <a:rPr lang="en-IN" sz="3600" i="1" dirty="0">
                <a:latin typeface="Microsoft Himalaya" pitchFamily="2" charset="0"/>
                <a:ea typeface="Microsoft Himalaya" pitchFamily="2" charset="0"/>
                <a:cs typeface="Microsoft Himalaya" pitchFamily="2" charset="0"/>
              </a:rPr>
              <a:t>has been developed </a:t>
            </a:r>
            <a:r>
              <a:rPr lang="en-US" sz="3600" i="1" dirty="0">
                <a:latin typeface="Microsoft Himalaya" pitchFamily="2" charset="0"/>
                <a:ea typeface="Microsoft Himalaya" pitchFamily="2" charset="0"/>
                <a:cs typeface="Microsoft Himalaya" pitchFamily="2" charset="0"/>
              </a:rPr>
              <a:t> and are being used in a wide range in different areas and under very different circumstances. Typical sensors used to detect obstacles are radar, </a:t>
            </a:r>
            <a:r>
              <a:rPr lang="en-US" sz="3600" b="1" i="1" dirty="0">
                <a:latin typeface="Microsoft Himalaya" pitchFamily="2" charset="0"/>
                <a:ea typeface="Microsoft Himalaya" pitchFamily="2" charset="0"/>
                <a:cs typeface="Microsoft Himalaya" pitchFamily="2" charset="0"/>
              </a:rPr>
              <a:t>LIDAR</a:t>
            </a:r>
            <a:r>
              <a:rPr lang="en-US" sz="3600" i="1" dirty="0">
                <a:latin typeface="Microsoft Himalaya" pitchFamily="2" charset="0"/>
                <a:ea typeface="Microsoft Himalaya" pitchFamily="2" charset="0"/>
                <a:cs typeface="Microsoft Himalaya" pitchFamily="2" charset="0"/>
              </a:rPr>
              <a:t> or vision sensors. </a:t>
            </a:r>
          </a:p>
          <a:p>
            <a:pPr>
              <a:buNone/>
            </a:pPr>
            <a:endParaRPr lang="en-US" sz="3600" i="1" dirty="0">
              <a:latin typeface="Microsoft Himalaya" pitchFamily="2" charset="0"/>
              <a:ea typeface="Microsoft Himalaya" pitchFamily="2" charset="0"/>
              <a:cs typeface="Microsoft Himalaya" pitchFamily="2" charset="0"/>
            </a:endParaRPr>
          </a:p>
        </p:txBody>
      </p:sp>
      <p:pic>
        <p:nvPicPr>
          <p:cNvPr id="4" name="Picture 3" descr="5.jpg"/>
          <p:cNvPicPr>
            <a:picLocks noChangeAspect="1"/>
          </p:cNvPicPr>
          <p:nvPr/>
        </p:nvPicPr>
        <p:blipFill>
          <a:blip r:embed="rId2"/>
          <a:srcRect t="13372" b="22529"/>
          <a:stretch>
            <a:fillRect/>
          </a:stretch>
        </p:blipFill>
        <p:spPr>
          <a:xfrm>
            <a:off x="1285852" y="3857628"/>
            <a:ext cx="6905644" cy="2758524"/>
          </a:xfrm>
          <a:prstGeom prst="rect">
            <a:avLst/>
          </a:prstGeom>
          <a:ln>
            <a:noFill/>
          </a:ln>
          <a:effectLst>
            <a:outerShdw blurRad="190500" algn="tl" rotWithShape="0">
              <a:srgbClr val="000000">
                <a:alpha val="70000"/>
              </a:srgbClr>
            </a:outerShdw>
          </a:effectLst>
        </p:spPr>
      </p:pic>
      <p:sp>
        <p:nvSpPr>
          <p:cNvPr id="5" name="TextBox 4"/>
          <p:cNvSpPr txBox="1"/>
          <p:nvPr/>
        </p:nvSpPr>
        <p:spPr>
          <a:xfrm>
            <a:off x="8572528" y="142852"/>
            <a:ext cx="312906" cy="369332"/>
          </a:xfrm>
          <a:prstGeom prst="rect">
            <a:avLst/>
          </a:prstGeom>
          <a:noFill/>
        </p:spPr>
        <p:txBody>
          <a:bodyPr wrap="none" rtlCol="0">
            <a:spAutoFit/>
          </a:bodyPr>
          <a:lstStyle/>
          <a:p>
            <a:r>
              <a:rPr lang="en-IN" dirty="0">
                <a:solidFill>
                  <a:srgbClr val="C00000"/>
                </a:solidFill>
              </a:rPr>
              <a:t>2</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28"/>
            <a:ext cx="8186766" cy="634714"/>
          </a:xfrm>
        </p:spPr>
        <p:txBody>
          <a:bodyPr/>
          <a:lstStyle/>
          <a:p>
            <a:r>
              <a:rPr lang="en-IN" sz="3200" dirty="0"/>
              <a:t>WHAT IS COLLISION WARNING</a:t>
            </a:r>
            <a:br>
              <a:rPr lang="en-IN" sz="3200" dirty="0"/>
            </a:br>
            <a:r>
              <a:rPr lang="en-IN" sz="3200" dirty="0"/>
              <a:t> SYSTEM?</a:t>
            </a:r>
            <a:endParaRPr lang="en-US" sz="3200" dirty="0"/>
          </a:p>
        </p:txBody>
      </p:sp>
      <p:sp>
        <p:nvSpPr>
          <p:cNvPr id="3" name="Content Placeholder 2"/>
          <p:cNvSpPr>
            <a:spLocks noGrp="1"/>
          </p:cNvSpPr>
          <p:nvPr>
            <p:ph idx="1"/>
          </p:nvPr>
        </p:nvSpPr>
        <p:spPr>
          <a:xfrm>
            <a:off x="428596" y="1214422"/>
            <a:ext cx="8358246" cy="3286148"/>
          </a:xfrm>
        </p:spPr>
        <p:txBody>
          <a:bodyPr>
            <a:normAutofit fontScale="85000" lnSpcReduction="10000"/>
          </a:bodyPr>
          <a:lstStyle/>
          <a:p>
            <a:pPr>
              <a:spcBef>
                <a:spcPts val="600"/>
              </a:spcBef>
              <a:spcAft>
                <a:spcPts val="600"/>
              </a:spcAft>
              <a:buNone/>
            </a:pPr>
            <a:r>
              <a:rPr lang="en-IN" dirty="0"/>
              <a:t>		</a:t>
            </a:r>
            <a:r>
              <a:rPr lang="en-US" sz="3600" i="1" dirty="0">
                <a:latin typeface="Microsoft Himalaya" pitchFamily="2" charset="0"/>
                <a:ea typeface="Microsoft Himalaya" pitchFamily="2" charset="0"/>
                <a:cs typeface="Microsoft Himalaya" pitchFamily="2" charset="0"/>
              </a:rPr>
              <a:t>Collision warning system is one of the principal components of safe driving. This system will find the obstacle reaching near a vehicle and alert the driver accordingly so that collision can be avoided.</a:t>
            </a:r>
          </a:p>
          <a:p>
            <a:pPr>
              <a:spcBef>
                <a:spcPts val="600"/>
              </a:spcBef>
              <a:spcAft>
                <a:spcPts val="600"/>
              </a:spcAft>
              <a:buNone/>
            </a:pPr>
            <a:endParaRPr lang="en-US" sz="3600" i="1" dirty="0">
              <a:latin typeface="Microsoft Himalaya" pitchFamily="2" charset="0"/>
              <a:ea typeface="Microsoft Himalaya" pitchFamily="2" charset="0"/>
              <a:cs typeface="Microsoft Himalaya" pitchFamily="2" charset="0"/>
            </a:endParaRPr>
          </a:p>
          <a:p>
            <a:pPr>
              <a:spcBef>
                <a:spcPts val="600"/>
              </a:spcBef>
              <a:spcAft>
                <a:spcPts val="600"/>
              </a:spcAft>
              <a:buNone/>
            </a:pPr>
            <a:endParaRPr lang="en-US" sz="3600" i="1" dirty="0">
              <a:latin typeface="Microsoft Himalaya" pitchFamily="2" charset="0"/>
              <a:ea typeface="Microsoft Himalaya" pitchFamily="2" charset="0"/>
              <a:cs typeface="Microsoft Himalaya" pitchFamily="2" charset="0"/>
            </a:endParaRPr>
          </a:p>
          <a:p>
            <a:pPr>
              <a:spcBef>
                <a:spcPts val="600"/>
              </a:spcBef>
              <a:spcAft>
                <a:spcPts val="600"/>
              </a:spcAft>
              <a:buNone/>
            </a:pPr>
            <a:r>
              <a:rPr lang="en-US" sz="3600" i="1" dirty="0">
                <a:latin typeface="Microsoft Himalaya" pitchFamily="2" charset="0"/>
                <a:ea typeface="Microsoft Himalaya" pitchFamily="2" charset="0"/>
                <a:cs typeface="Microsoft Himalaya" pitchFamily="2" charset="0"/>
              </a:rPr>
              <a:t>		</a:t>
            </a:r>
          </a:p>
          <a:p>
            <a:pPr>
              <a:buNone/>
            </a:pPr>
            <a:endParaRPr lang="en-US" dirty="0"/>
          </a:p>
        </p:txBody>
      </p:sp>
      <p:pic>
        <p:nvPicPr>
          <p:cNvPr id="2053" name="Picture 5"/>
          <p:cNvPicPr>
            <a:picLocks noChangeAspect="1" noChangeArrowheads="1"/>
          </p:cNvPicPr>
          <p:nvPr/>
        </p:nvPicPr>
        <p:blipFill>
          <a:blip r:embed="rId2">
            <a:lum bright="-10000" contrast="10000"/>
          </a:blip>
          <a:srcRect l="32422" t="12500" r="36523" b="14583"/>
          <a:stretch>
            <a:fillRect/>
          </a:stretch>
        </p:blipFill>
        <p:spPr bwMode="auto">
          <a:xfrm>
            <a:off x="1285852" y="2643182"/>
            <a:ext cx="7413377" cy="39290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6858016" y="5143512"/>
            <a:ext cx="1500198" cy="357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p:cNvSpPr/>
          <p:nvPr/>
        </p:nvSpPr>
        <p:spPr>
          <a:xfrm>
            <a:off x="8286776" y="5214950"/>
            <a:ext cx="285752" cy="2143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643966" y="142852"/>
            <a:ext cx="312906" cy="369332"/>
          </a:xfrm>
          <a:prstGeom prst="rect">
            <a:avLst/>
          </a:prstGeom>
          <a:noFill/>
        </p:spPr>
        <p:txBody>
          <a:bodyPr wrap="none" rtlCol="0">
            <a:spAutoFit/>
          </a:bodyPr>
          <a:lstStyle/>
          <a:p>
            <a:r>
              <a:rPr lang="en-IN" dirty="0">
                <a:solidFill>
                  <a:srgbClr val="C00000"/>
                </a:solidFill>
              </a:rPr>
              <a:t>3</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randombar(horizontal)">
                                      <p:cBhvr>
                                        <p:cTn id="1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14290"/>
            <a:ext cx="4876800" cy="799306"/>
          </a:xfrm>
        </p:spPr>
        <p:txBody>
          <a:bodyPr/>
          <a:lstStyle/>
          <a:p>
            <a:r>
              <a:rPr lang="en-IN" sz="3600" dirty="0"/>
              <a:t>LIDAR SYSTEM</a:t>
            </a:r>
            <a:endParaRPr lang="en-US" sz="3600" dirty="0"/>
          </a:p>
        </p:txBody>
      </p:sp>
      <p:sp>
        <p:nvSpPr>
          <p:cNvPr id="3" name="Content Placeholder 2"/>
          <p:cNvSpPr>
            <a:spLocks noGrp="1"/>
          </p:cNvSpPr>
          <p:nvPr>
            <p:ph idx="1"/>
          </p:nvPr>
        </p:nvSpPr>
        <p:spPr>
          <a:xfrm>
            <a:off x="457200" y="1071546"/>
            <a:ext cx="8229600" cy="5100654"/>
          </a:xfrm>
        </p:spPr>
        <p:txBody>
          <a:bodyPr/>
          <a:lstStyle/>
          <a:p>
            <a:r>
              <a:rPr lang="en-US" i="1" dirty="0">
                <a:solidFill>
                  <a:schemeClr val="bg1"/>
                </a:solidFill>
                <a:latin typeface="Microsoft Himalaya" pitchFamily="2" charset="0"/>
                <a:ea typeface="Microsoft Himalaya" pitchFamily="2" charset="0"/>
                <a:cs typeface="Microsoft Himalaya" pitchFamily="2" charset="0"/>
              </a:rPr>
              <a:t>LIDAR stands for </a:t>
            </a:r>
            <a:r>
              <a:rPr lang="en-IN" i="1" dirty="0">
                <a:latin typeface="Microsoft Himalaya" pitchFamily="2" charset="0"/>
                <a:ea typeface="Microsoft Himalaya" pitchFamily="2" charset="0"/>
                <a:cs typeface="Microsoft Himalaya" pitchFamily="2" charset="0"/>
              </a:rPr>
              <a:t>(Light Detection And Ranging Sensor)</a:t>
            </a:r>
            <a:r>
              <a:rPr lang="en-US" i="1" dirty="0">
                <a:solidFill>
                  <a:schemeClr val="bg1"/>
                </a:solidFill>
                <a:latin typeface="Microsoft Himalaya" pitchFamily="2" charset="0"/>
                <a:ea typeface="Microsoft Himalaya" pitchFamily="2" charset="0"/>
                <a:cs typeface="Microsoft Himalaya" pitchFamily="2" charset="0"/>
              </a:rPr>
              <a:t> .</a:t>
            </a:r>
          </a:p>
          <a:p>
            <a:r>
              <a:rPr lang="en-US" i="1" dirty="0">
                <a:solidFill>
                  <a:schemeClr val="bg1"/>
                </a:solidFill>
                <a:latin typeface="Microsoft Himalaya" pitchFamily="2" charset="0"/>
                <a:ea typeface="Microsoft Himalaya" pitchFamily="2" charset="0"/>
                <a:cs typeface="Microsoft Himalaya" pitchFamily="2" charset="0"/>
              </a:rPr>
              <a:t>LIDAR is a </a:t>
            </a:r>
            <a:r>
              <a:rPr lang="en-US" b="1" i="1" dirty="0">
                <a:solidFill>
                  <a:schemeClr val="bg1"/>
                </a:solidFill>
                <a:latin typeface="Microsoft Himalaya" pitchFamily="2" charset="0"/>
                <a:ea typeface="Microsoft Himalaya" pitchFamily="2" charset="0"/>
                <a:cs typeface="Microsoft Himalaya" pitchFamily="2" charset="0"/>
              </a:rPr>
              <a:t>remote sensing technology</a:t>
            </a:r>
            <a:r>
              <a:rPr lang="en-US" i="1" dirty="0">
                <a:solidFill>
                  <a:schemeClr val="bg1"/>
                </a:solidFill>
                <a:latin typeface="Microsoft Himalaya" pitchFamily="2" charset="0"/>
                <a:ea typeface="Microsoft Himalaya" pitchFamily="2" charset="0"/>
                <a:cs typeface="Microsoft Himalaya" pitchFamily="2" charset="0"/>
              </a:rPr>
              <a:t> which measures the distance of an object by illuminating the target with laser and then analyzing the reflected light. This allows the sensor to calculate the correct distances between objects.</a:t>
            </a:r>
          </a:p>
          <a:p>
            <a:r>
              <a:rPr lang="en-US" i="1" dirty="0">
                <a:solidFill>
                  <a:schemeClr val="bg1"/>
                </a:solidFill>
                <a:latin typeface="Microsoft Himalaya" pitchFamily="2" charset="0"/>
                <a:ea typeface="Microsoft Himalaya" pitchFamily="2" charset="0"/>
                <a:cs typeface="Microsoft Himalaya" pitchFamily="2" charset="0"/>
              </a:rPr>
              <a:t> For a 2D-LIDAR sensor, only one laser beam is necessary.</a:t>
            </a:r>
            <a:r>
              <a:rPr lang="en-US" dirty="0"/>
              <a:t> </a:t>
            </a:r>
            <a:r>
              <a:rPr lang="en-US" i="1" dirty="0">
                <a:latin typeface="Microsoft Himalaya" pitchFamily="2" charset="0"/>
                <a:ea typeface="Microsoft Himalaya" pitchFamily="2" charset="0"/>
                <a:cs typeface="Microsoft Himalaya" pitchFamily="2" charset="0"/>
              </a:rPr>
              <a:t>Indeed, it will pulse based on a spin movement and collect horizontal distance to the targets to get data on X- and Y- axes.</a:t>
            </a:r>
          </a:p>
          <a:p>
            <a:endParaRPr lang="en-US" i="1" dirty="0">
              <a:solidFill>
                <a:schemeClr val="bg1"/>
              </a:solidFill>
              <a:latin typeface="Microsoft Himalaya" pitchFamily="2" charset="0"/>
              <a:ea typeface="Microsoft Himalaya" pitchFamily="2" charset="0"/>
              <a:cs typeface="Microsoft Himalaya" pitchFamily="2" charset="0"/>
            </a:endParaRPr>
          </a:p>
          <a:p>
            <a:endParaRPr lang="en-US" dirty="0"/>
          </a:p>
        </p:txBody>
      </p:sp>
      <p:pic>
        <p:nvPicPr>
          <p:cNvPr id="4" name="Picture 3" descr="6.jpg"/>
          <p:cNvPicPr>
            <a:picLocks noChangeAspect="1"/>
          </p:cNvPicPr>
          <p:nvPr/>
        </p:nvPicPr>
        <p:blipFill>
          <a:blip r:embed="rId2"/>
          <a:stretch>
            <a:fillRect/>
          </a:stretch>
        </p:blipFill>
        <p:spPr>
          <a:xfrm>
            <a:off x="1285852" y="4429132"/>
            <a:ext cx="7056120" cy="2026920"/>
          </a:xfrm>
          <a:prstGeom prst="rect">
            <a:avLst/>
          </a:prstGeom>
        </p:spPr>
      </p:pic>
      <p:sp>
        <p:nvSpPr>
          <p:cNvPr id="5" name="TextBox 4"/>
          <p:cNvSpPr txBox="1"/>
          <p:nvPr/>
        </p:nvSpPr>
        <p:spPr>
          <a:xfrm>
            <a:off x="8643966" y="142852"/>
            <a:ext cx="312906" cy="369332"/>
          </a:xfrm>
          <a:prstGeom prst="rect">
            <a:avLst/>
          </a:prstGeom>
          <a:noFill/>
        </p:spPr>
        <p:txBody>
          <a:bodyPr wrap="none" rtlCol="0">
            <a:spAutoFit/>
          </a:bodyPr>
          <a:lstStyle/>
          <a:p>
            <a:r>
              <a:rPr lang="en-IN" dirty="0">
                <a:solidFill>
                  <a:srgbClr val="C00000"/>
                </a:solidFill>
              </a:rPr>
              <a:t>4</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2D-LIDAR SYSTEM</a:t>
            </a:r>
            <a:endParaRPr lang="en-US" dirty="0"/>
          </a:p>
        </p:txBody>
      </p:sp>
      <p:sp>
        <p:nvSpPr>
          <p:cNvPr id="3" name="Content Placeholder 2"/>
          <p:cNvSpPr>
            <a:spLocks noGrp="1"/>
          </p:cNvSpPr>
          <p:nvPr>
            <p:ph idx="1"/>
          </p:nvPr>
        </p:nvSpPr>
        <p:spPr/>
        <p:txBody>
          <a:bodyPr/>
          <a:lstStyle/>
          <a:p>
            <a:pPr>
              <a:buNone/>
            </a:pPr>
            <a:r>
              <a:rPr lang="en-IN" i="1" dirty="0">
                <a:latin typeface="Microsoft Himalaya" pitchFamily="2" charset="0"/>
                <a:ea typeface="Microsoft Himalaya" pitchFamily="2" charset="0"/>
                <a:cs typeface="Microsoft Himalaya" pitchFamily="2" charset="0"/>
              </a:rPr>
              <a:t>		In this project we used 2D-LIDAR (Light Detection And Ranging Sensor) to  make collision warning system. Here, the warning will be sent  to the driver depending on the distance of obstacle.</a:t>
            </a:r>
          </a:p>
          <a:p>
            <a:pPr>
              <a:buNone/>
            </a:pPr>
            <a:endParaRPr lang="en-IN" i="1" dirty="0">
              <a:latin typeface="Microsoft Himalaya" pitchFamily="2" charset="0"/>
              <a:ea typeface="Microsoft Himalaya" pitchFamily="2" charset="0"/>
              <a:cs typeface="Microsoft Himalaya" pitchFamily="2" charset="0"/>
            </a:endParaRPr>
          </a:p>
          <a:p>
            <a:pPr>
              <a:buNone/>
            </a:pPr>
            <a:endParaRPr lang="en-US" dirty="0"/>
          </a:p>
        </p:txBody>
      </p:sp>
      <p:pic>
        <p:nvPicPr>
          <p:cNvPr id="4" name="Picture 3"/>
          <p:cNvPicPr>
            <a:picLocks noChangeAspect="1" noChangeArrowheads="1"/>
          </p:cNvPicPr>
          <p:nvPr/>
        </p:nvPicPr>
        <p:blipFill>
          <a:blip r:embed="rId2"/>
          <a:srcRect l="20703" t="20833" r="42383" b="50000"/>
          <a:stretch>
            <a:fillRect/>
          </a:stretch>
        </p:blipFill>
        <p:spPr bwMode="auto">
          <a:xfrm>
            <a:off x="2143108" y="3143248"/>
            <a:ext cx="4500594" cy="3343298"/>
          </a:xfrm>
          <a:prstGeom prst="rect">
            <a:avLst/>
          </a:prstGeom>
          <a:ln>
            <a:noFill/>
          </a:ln>
          <a:effectLst>
            <a:outerShdw blurRad="190500" algn="tl" rotWithShape="0">
              <a:srgbClr val="000000">
                <a:alpha val="70000"/>
              </a:srgbClr>
            </a:outerShdw>
          </a:effectLst>
        </p:spPr>
      </p:pic>
      <p:sp>
        <p:nvSpPr>
          <p:cNvPr id="10" name="TextBox 9"/>
          <p:cNvSpPr txBox="1"/>
          <p:nvPr/>
        </p:nvSpPr>
        <p:spPr>
          <a:xfrm>
            <a:off x="8643966" y="142852"/>
            <a:ext cx="312906" cy="369332"/>
          </a:xfrm>
          <a:prstGeom prst="rect">
            <a:avLst/>
          </a:prstGeom>
          <a:noFill/>
        </p:spPr>
        <p:txBody>
          <a:bodyPr wrap="none" rtlCol="0">
            <a:spAutoFit/>
          </a:bodyPr>
          <a:lstStyle/>
          <a:p>
            <a:r>
              <a:rPr lang="en-IN" dirty="0">
                <a:solidFill>
                  <a:srgbClr val="C00000"/>
                </a:solidFill>
              </a:rPr>
              <a:t>5</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IN" dirty="0"/>
              <a:t>WORK FLOW</a:t>
            </a:r>
            <a:endParaRPr lang="en-US" dirty="0"/>
          </a:p>
        </p:txBody>
      </p:sp>
      <p:sp>
        <p:nvSpPr>
          <p:cNvPr id="3" name="Rectangle 2"/>
          <p:cNvSpPr>
            <a:spLocks noGrp="1"/>
          </p:cNvSpPr>
          <p:nvPr>
            <p:ph idx="1"/>
          </p:nvPr>
        </p:nvSpPr>
        <p:spPr/>
        <p:txBody>
          <a:bodyPr>
            <a:noAutofit/>
          </a:bodyPr>
          <a:lstStyle/>
          <a:p>
            <a:r>
              <a:rPr lang="en-IN" sz="1600" dirty="0"/>
              <a:t>	</a:t>
            </a:r>
            <a:r>
              <a:rPr lang="en-IN" sz="1800" i="1" dirty="0"/>
              <a:t>The workflow of our project has been classified into four steps. They are explained below : </a:t>
            </a:r>
            <a:endParaRPr lang="en-US" sz="1600" i="1" dirty="0"/>
          </a:p>
          <a:p>
            <a:endParaRPr lang="en-US" sz="1600" dirty="0"/>
          </a:p>
          <a:p>
            <a:endParaRPr lang="en-US" sz="1600" dirty="0"/>
          </a:p>
        </p:txBody>
      </p:sp>
      <p:grpSp>
        <p:nvGrpSpPr>
          <p:cNvPr id="16" name="Group 15">
            <a:extLst>
              <a:ext uri="{FF2B5EF4-FFF2-40B4-BE49-F238E27FC236}">
                <a16:creationId xmlns:a16="http://schemas.microsoft.com/office/drawing/2014/main" xmlns="" id="{92B4D1F2-57B4-4296-B895-05D9C201FBF9}"/>
              </a:ext>
              <a:ext uri="{C183D7F6-B498-43B3-948B-1728B52AA6E4}">
                <adec:decorative xmlns:adec="http://schemas.microsoft.com/office/drawing/2017/decorative" xmlns="" val="1"/>
              </a:ext>
            </a:extLst>
          </p:cNvPr>
          <p:cNvGrpSpPr/>
          <p:nvPr/>
        </p:nvGrpSpPr>
        <p:grpSpPr>
          <a:xfrm>
            <a:off x="2214546" y="2285992"/>
            <a:ext cx="3643338" cy="642942"/>
            <a:chOff x="2636518" y="3171825"/>
            <a:chExt cx="3168969" cy="514350"/>
          </a:xfrm>
        </p:grpSpPr>
        <p:pic>
          <p:nvPicPr>
            <p:cNvPr id="17" name="Graphic 16">
              <a:extLst>
                <a:ext uri="{FF2B5EF4-FFF2-40B4-BE49-F238E27FC236}">
                  <a16:creationId xmlns:a16="http://schemas.microsoft.com/office/drawing/2014/main" xmlns="" id="{B6AD3AED-D5E2-4C29-8755-E4B2ADF9EAC7}"/>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38512" y="3171825"/>
              <a:ext cx="2466975" cy="514350"/>
            </a:xfrm>
            <a:prstGeom prst="rect">
              <a:avLst/>
            </a:prstGeom>
          </p:spPr>
        </p:pic>
        <p:pic>
          <p:nvPicPr>
            <p:cNvPr id="18" name="Graphic 17">
              <a:extLst>
                <a:ext uri="{FF2B5EF4-FFF2-40B4-BE49-F238E27FC236}">
                  <a16:creationId xmlns:a16="http://schemas.microsoft.com/office/drawing/2014/main" xmlns="" id="{A6ED6F43-3391-44F1-ACB4-DAB2C01D10BF}"/>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36518" y="3171825"/>
              <a:ext cx="904875" cy="514350"/>
            </a:xfrm>
            <a:prstGeom prst="rect">
              <a:avLst/>
            </a:prstGeom>
          </p:spPr>
        </p:pic>
      </p:grpSp>
      <p:sp>
        <p:nvSpPr>
          <p:cNvPr id="12" name="Rectangle 2">
            <a:extLst>
              <a:ext uri="{FF2B5EF4-FFF2-40B4-BE49-F238E27FC236}">
                <a16:creationId xmlns:a16="http://schemas.microsoft.com/office/drawing/2014/main" xmlns="" id="{726B5A03-7F87-4174-B569-E5E11B47BD78}"/>
              </a:ext>
            </a:extLst>
          </p:cNvPr>
          <p:cNvSpPr txBox="1">
            <a:spLocks/>
          </p:cNvSpPr>
          <p:nvPr/>
        </p:nvSpPr>
        <p:spPr>
          <a:xfrm>
            <a:off x="3428992" y="2285992"/>
            <a:ext cx="2071702" cy="500066"/>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a:spcBef>
                <a:spcPts val="0"/>
              </a:spcBef>
              <a:buNone/>
            </a:pPr>
            <a:r>
              <a:rPr lang="en-IN" sz="1600" i="1" dirty="0">
                <a:solidFill>
                  <a:schemeClr val="tx1"/>
                </a:solidFill>
                <a:latin typeface="Bahnschrift SemiLight" pitchFamily="34" charset="0"/>
              </a:rPr>
              <a:t>SIMULATE WORKSHOP</a:t>
            </a:r>
            <a:endParaRPr lang="en-US" sz="1600" i="1" dirty="0">
              <a:solidFill>
                <a:schemeClr val="tx1"/>
              </a:solidFill>
              <a:latin typeface="Bahnschrift SemiLight" pitchFamily="34" charset="0"/>
            </a:endParaRPr>
          </a:p>
        </p:txBody>
      </p:sp>
      <p:sp>
        <p:nvSpPr>
          <p:cNvPr id="13" name="Rectangle 2">
            <a:extLst>
              <a:ext uri="{FF2B5EF4-FFF2-40B4-BE49-F238E27FC236}">
                <a16:creationId xmlns:a16="http://schemas.microsoft.com/office/drawing/2014/main" xmlns="" id="{C96BEBCF-6B37-4CB0-B101-BE4FC27A8A83}"/>
              </a:ext>
            </a:extLst>
          </p:cNvPr>
          <p:cNvSpPr txBox="1">
            <a:spLocks/>
          </p:cNvSpPr>
          <p:nvPr/>
        </p:nvSpPr>
        <p:spPr>
          <a:xfrm>
            <a:off x="0" y="5302429"/>
            <a:ext cx="2971800" cy="1555571"/>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buNone/>
            </a:pPr>
            <a:endParaRPr lang="en-US" sz="1400" dirty="0"/>
          </a:p>
        </p:txBody>
      </p:sp>
      <p:grpSp>
        <p:nvGrpSpPr>
          <p:cNvPr id="19" name="Group 18">
            <a:extLst>
              <a:ext uri="{FF2B5EF4-FFF2-40B4-BE49-F238E27FC236}">
                <a16:creationId xmlns:a16="http://schemas.microsoft.com/office/drawing/2014/main" xmlns="" id="{24C46028-366E-4F67-A5A9-B08CF5110F58}"/>
              </a:ext>
              <a:ext uri="{C183D7F6-B498-43B3-948B-1728B52AA6E4}">
                <adec:decorative xmlns:adec="http://schemas.microsoft.com/office/drawing/2017/decorative" xmlns="" val="1"/>
              </a:ext>
            </a:extLst>
          </p:cNvPr>
          <p:cNvGrpSpPr/>
          <p:nvPr/>
        </p:nvGrpSpPr>
        <p:grpSpPr>
          <a:xfrm>
            <a:off x="2500298" y="4286260"/>
            <a:ext cx="3623205" cy="642938"/>
            <a:chOff x="2673192" y="3171825"/>
            <a:chExt cx="3132295" cy="514350"/>
          </a:xfrm>
        </p:grpSpPr>
        <p:pic>
          <p:nvPicPr>
            <p:cNvPr id="20" name="Graphic 19">
              <a:extLst>
                <a:ext uri="{FF2B5EF4-FFF2-40B4-BE49-F238E27FC236}">
                  <a16:creationId xmlns:a16="http://schemas.microsoft.com/office/drawing/2014/main" xmlns="" id="{0B87D64D-964F-46D7-B928-3AA29C95BDCB}"/>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38512" y="3171825"/>
              <a:ext cx="2466975" cy="514350"/>
            </a:xfrm>
            <a:prstGeom prst="rect">
              <a:avLst/>
            </a:prstGeom>
          </p:spPr>
        </p:pic>
        <p:pic>
          <p:nvPicPr>
            <p:cNvPr id="21" name="Graphic 20">
              <a:extLst>
                <a:ext uri="{FF2B5EF4-FFF2-40B4-BE49-F238E27FC236}">
                  <a16:creationId xmlns:a16="http://schemas.microsoft.com/office/drawing/2014/main" xmlns="" id="{BA2DF9F9-5B5B-4C03-B98F-60F7655E2AAD}"/>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73192" y="3171825"/>
              <a:ext cx="904875" cy="514350"/>
            </a:xfrm>
            <a:prstGeom prst="rect">
              <a:avLst/>
            </a:prstGeom>
          </p:spPr>
        </p:pic>
      </p:grpSp>
      <p:sp>
        <p:nvSpPr>
          <p:cNvPr id="14" name="Rectangle 2">
            <a:extLst>
              <a:ext uri="{FF2B5EF4-FFF2-40B4-BE49-F238E27FC236}">
                <a16:creationId xmlns:a16="http://schemas.microsoft.com/office/drawing/2014/main" xmlns="" id="{EEE08402-AE66-4BD0-91FE-EE2B207C31A1}"/>
              </a:ext>
            </a:extLst>
          </p:cNvPr>
          <p:cNvSpPr txBox="1">
            <a:spLocks/>
          </p:cNvSpPr>
          <p:nvPr/>
        </p:nvSpPr>
        <p:spPr>
          <a:xfrm>
            <a:off x="2357422" y="6318123"/>
            <a:ext cx="1743074"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endParaRPr lang="en-US" sz="1400" b="1" dirty="0"/>
          </a:p>
        </p:txBody>
      </p:sp>
      <p:sp>
        <p:nvSpPr>
          <p:cNvPr id="15" name="Rectangle 2">
            <a:extLst>
              <a:ext uri="{FF2B5EF4-FFF2-40B4-BE49-F238E27FC236}">
                <a16:creationId xmlns:a16="http://schemas.microsoft.com/office/drawing/2014/main" xmlns="" id="{3D120688-CE29-447A-A09D-FA1909809B67}"/>
              </a:ext>
            </a:extLst>
          </p:cNvPr>
          <p:cNvSpPr txBox="1">
            <a:spLocks/>
          </p:cNvSpPr>
          <p:nvPr/>
        </p:nvSpPr>
        <p:spPr>
          <a:xfrm>
            <a:off x="6172200" y="5302429"/>
            <a:ext cx="2971800" cy="1555571"/>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spcBef>
                <a:spcPts val="0"/>
              </a:spcBef>
              <a:spcAft>
                <a:spcPts val="1000"/>
              </a:spcAft>
              <a:buNone/>
            </a:pPr>
            <a:endParaRPr lang="en-US" sz="1400" dirty="0"/>
          </a:p>
        </p:txBody>
      </p:sp>
      <p:grpSp>
        <p:nvGrpSpPr>
          <p:cNvPr id="25" name="Group 24">
            <a:extLst>
              <a:ext uri="{FF2B5EF4-FFF2-40B4-BE49-F238E27FC236}">
                <a16:creationId xmlns:a16="http://schemas.microsoft.com/office/drawing/2014/main" xmlns="" id="{24C46028-366E-4F67-A5A9-B08CF5110F58}"/>
              </a:ext>
              <a:ext uri="{C183D7F6-B498-43B3-948B-1728B52AA6E4}">
                <adec:decorative xmlns:adec="http://schemas.microsoft.com/office/drawing/2017/decorative" xmlns="" val="1"/>
              </a:ext>
            </a:extLst>
          </p:cNvPr>
          <p:cNvGrpSpPr/>
          <p:nvPr/>
        </p:nvGrpSpPr>
        <p:grpSpPr>
          <a:xfrm>
            <a:off x="2428860" y="3286124"/>
            <a:ext cx="3480329" cy="642942"/>
            <a:chOff x="2673192" y="3171825"/>
            <a:chExt cx="3132295" cy="514350"/>
          </a:xfrm>
        </p:grpSpPr>
        <p:pic>
          <p:nvPicPr>
            <p:cNvPr id="26" name="Graphic 19">
              <a:extLst>
                <a:ext uri="{FF2B5EF4-FFF2-40B4-BE49-F238E27FC236}">
                  <a16:creationId xmlns:a16="http://schemas.microsoft.com/office/drawing/2014/main" xmlns="" id="{0B87D64D-964F-46D7-B928-3AA29C95BDCB}"/>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38512" y="3171825"/>
              <a:ext cx="2466975" cy="514350"/>
            </a:xfrm>
            <a:prstGeom prst="rect">
              <a:avLst/>
            </a:prstGeom>
          </p:spPr>
        </p:pic>
        <p:pic>
          <p:nvPicPr>
            <p:cNvPr id="27" name="Graphic 20">
              <a:extLst>
                <a:ext uri="{FF2B5EF4-FFF2-40B4-BE49-F238E27FC236}">
                  <a16:creationId xmlns:a16="http://schemas.microsoft.com/office/drawing/2014/main" xmlns="" id="{BA2DF9F9-5B5B-4C03-B98F-60F7655E2AAD}"/>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73192" y="3171825"/>
              <a:ext cx="904875" cy="514350"/>
            </a:xfrm>
            <a:prstGeom prst="rect">
              <a:avLst/>
            </a:prstGeom>
          </p:spPr>
        </p:pic>
      </p:grpSp>
      <p:sp>
        <p:nvSpPr>
          <p:cNvPr id="29" name="TextBox 28"/>
          <p:cNvSpPr txBox="1"/>
          <p:nvPr/>
        </p:nvSpPr>
        <p:spPr>
          <a:xfrm>
            <a:off x="4000496" y="3272853"/>
            <a:ext cx="1252266" cy="584775"/>
          </a:xfrm>
          <a:prstGeom prst="rect">
            <a:avLst/>
          </a:prstGeom>
          <a:noFill/>
        </p:spPr>
        <p:txBody>
          <a:bodyPr wrap="none" rtlCol="0">
            <a:spAutoFit/>
          </a:bodyPr>
          <a:lstStyle/>
          <a:p>
            <a:pPr algn="ctr"/>
            <a:r>
              <a:rPr lang="en-IN" sz="1600" i="1" dirty="0">
                <a:latin typeface="Bahnschrift SemiLight" pitchFamily="34" charset="0"/>
              </a:rPr>
              <a:t>GENERATE </a:t>
            </a:r>
          </a:p>
          <a:p>
            <a:pPr algn="ctr"/>
            <a:r>
              <a:rPr lang="en-IN" sz="1600" i="1" dirty="0">
                <a:latin typeface="Bahnschrift SemiLight" pitchFamily="34" charset="0"/>
              </a:rPr>
              <a:t>DATA</a:t>
            </a:r>
            <a:endParaRPr lang="en-US" sz="1600" i="1" dirty="0">
              <a:latin typeface="Bahnschrift SemiLight" pitchFamily="34" charset="0"/>
            </a:endParaRPr>
          </a:p>
        </p:txBody>
      </p:sp>
      <p:grpSp>
        <p:nvGrpSpPr>
          <p:cNvPr id="31" name="Group 30">
            <a:extLst>
              <a:ext uri="{FF2B5EF4-FFF2-40B4-BE49-F238E27FC236}">
                <a16:creationId xmlns:a16="http://schemas.microsoft.com/office/drawing/2014/main" xmlns="" id="{24C46028-366E-4F67-A5A9-B08CF5110F58}"/>
              </a:ext>
              <a:ext uri="{C183D7F6-B498-43B3-948B-1728B52AA6E4}">
                <adec:decorative xmlns:adec="http://schemas.microsoft.com/office/drawing/2017/decorative" xmlns="" val="1"/>
              </a:ext>
            </a:extLst>
          </p:cNvPr>
          <p:cNvGrpSpPr/>
          <p:nvPr/>
        </p:nvGrpSpPr>
        <p:grpSpPr>
          <a:xfrm>
            <a:off x="2643174" y="5286392"/>
            <a:ext cx="3623205" cy="642938"/>
            <a:chOff x="2673192" y="3171825"/>
            <a:chExt cx="3132295" cy="514350"/>
          </a:xfrm>
        </p:grpSpPr>
        <p:pic>
          <p:nvPicPr>
            <p:cNvPr id="32" name="Graphic 19">
              <a:extLst>
                <a:ext uri="{FF2B5EF4-FFF2-40B4-BE49-F238E27FC236}">
                  <a16:creationId xmlns:a16="http://schemas.microsoft.com/office/drawing/2014/main" xmlns="" id="{0B87D64D-964F-46D7-B928-3AA29C95BDCB}"/>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38512" y="3171825"/>
              <a:ext cx="2466975" cy="514350"/>
            </a:xfrm>
            <a:prstGeom prst="rect">
              <a:avLst/>
            </a:prstGeom>
          </p:spPr>
        </p:pic>
        <p:pic>
          <p:nvPicPr>
            <p:cNvPr id="33" name="Graphic 20">
              <a:extLst>
                <a:ext uri="{FF2B5EF4-FFF2-40B4-BE49-F238E27FC236}">
                  <a16:creationId xmlns:a16="http://schemas.microsoft.com/office/drawing/2014/main" xmlns="" id="{BA2DF9F9-5B5B-4C03-B98F-60F7655E2AAD}"/>
                </a:ext>
                <a:ext uri="{C183D7F6-B498-43B3-948B-1728B52AA6E4}">
                  <adec:decorative xmlns:adec="http://schemas.microsoft.com/office/drawing/2017/decorative" xmlns="" val="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73192" y="3171825"/>
              <a:ext cx="904875" cy="514350"/>
            </a:xfrm>
            <a:prstGeom prst="rect">
              <a:avLst/>
            </a:prstGeom>
          </p:spPr>
        </p:pic>
      </p:grpSp>
      <p:sp>
        <p:nvSpPr>
          <p:cNvPr id="34" name="TextBox 33"/>
          <p:cNvSpPr txBox="1"/>
          <p:nvPr/>
        </p:nvSpPr>
        <p:spPr>
          <a:xfrm>
            <a:off x="4000496" y="4272985"/>
            <a:ext cx="1303562" cy="584775"/>
          </a:xfrm>
          <a:prstGeom prst="rect">
            <a:avLst/>
          </a:prstGeom>
          <a:noFill/>
        </p:spPr>
        <p:txBody>
          <a:bodyPr wrap="none" rtlCol="0">
            <a:spAutoFit/>
          </a:bodyPr>
          <a:lstStyle/>
          <a:p>
            <a:pPr algn="ctr"/>
            <a:r>
              <a:rPr lang="en-IN" sz="1600" i="1" dirty="0">
                <a:latin typeface="Bahnschrift SemiLight" pitchFamily="34" charset="0"/>
              </a:rPr>
              <a:t>DETECT</a:t>
            </a:r>
          </a:p>
          <a:p>
            <a:pPr algn="ctr"/>
            <a:r>
              <a:rPr lang="en-IN" sz="1600" i="1" dirty="0">
                <a:latin typeface="Bahnschrift SemiLight" pitchFamily="34" charset="0"/>
              </a:rPr>
              <a:t>OBSTACLES</a:t>
            </a:r>
            <a:endParaRPr lang="en-US" sz="1600" i="1" dirty="0">
              <a:latin typeface="Bahnschrift SemiLight" pitchFamily="34" charset="0"/>
            </a:endParaRPr>
          </a:p>
        </p:txBody>
      </p:sp>
      <p:sp>
        <p:nvSpPr>
          <p:cNvPr id="35" name="TextBox 34"/>
          <p:cNvSpPr txBox="1"/>
          <p:nvPr/>
        </p:nvSpPr>
        <p:spPr>
          <a:xfrm>
            <a:off x="4143372" y="5344555"/>
            <a:ext cx="1214446" cy="584775"/>
          </a:xfrm>
          <a:prstGeom prst="rect">
            <a:avLst/>
          </a:prstGeom>
          <a:noFill/>
        </p:spPr>
        <p:txBody>
          <a:bodyPr wrap="square" rtlCol="0">
            <a:spAutoFit/>
          </a:bodyPr>
          <a:lstStyle/>
          <a:p>
            <a:pPr algn="ctr"/>
            <a:r>
              <a:rPr lang="en-IN" sz="1600" i="1" dirty="0">
                <a:latin typeface="Bahnschrift SemiLight" pitchFamily="34" charset="0"/>
              </a:rPr>
              <a:t>PROVIDE</a:t>
            </a:r>
          </a:p>
          <a:p>
            <a:pPr algn="ctr"/>
            <a:r>
              <a:rPr lang="en-IN" sz="1600" i="1" dirty="0">
                <a:latin typeface="Bahnschrift SemiLight" pitchFamily="34" charset="0"/>
              </a:rPr>
              <a:t>WARNING</a:t>
            </a:r>
            <a:endParaRPr lang="en-US" sz="1600" i="1" dirty="0">
              <a:latin typeface="Bahnschrift SemiLight" pitchFamily="34" charset="0"/>
            </a:endParaRPr>
          </a:p>
        </p:txBody>
      </p:sp>
      <p:sp>
        <p:nvSpPr>
          <p:cNvPr id="36" name="TextBox 35"/>
          <p:cNvSpPr txBox="1"/>
          <p:nvPr/>
        </p:nvSpPr>
        <p:spPr>
          <a:xfrm>
            <a:off x="8643966" y="142852"/>
            <a:ext cx="312906" cy="369332"/>
          </a:xfrm>
          <a:prstGeom prst="rect">
            <a:avLst/>
          </a:prstGeom>
          <a:noFill/>
        </p:spPr>
        <p:txBody>
          <a:bodyPr wrap="none" rtlCol="0">
            <a:spAutoFit/>
          </a:bodyPr>
          <a:lstStyle/>
          <a:p>
            <a:r>
              <a:rPr lang="en-IN" dirty="0">
                <a:solidFill>
                  <a:srgbClr val="C00000"/>
                </a:solidFill>
              </a:rPr>
              <a:t>6</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OVERVIEW</a:t>
            </a:r>
            <a:endParaRPr lang="en-US" sz="3600" dirty="0"/>
          </a:p>
        </p:txBody>
      </p:sp>
      <p:sp>
        <p:nvSpPr>
          <p:cNvPr id="3" name="Content Placeholder 2"/>
          <p:cNvSpPr>
            <a:spLocks noGrp="1"/>
          </p:cNvSpPr>
          <p:nvPr>
            <p:ph idx="1"/>
          </p:nvPr>
        </p:nvSpPr>
        <p:spPr>
          <a:xfrm>
            <a:off x="457200" y="1425654"/>
            <a:ext cx="8329642" cy="5075180"/>
          </a:xfrm>
        </p:spPr>
        <p:txBody>
          <a:bodyPr>
            <a:noAutofit/>
          </a:bodyPr>
          <a:lstStyle/>
          <a:p>
            <a:r>
              <a:rPr lang="en-US" sz="3200" i="1" dirty="0">
                <a:latin typeface="Microsoft Himalaya" pitchFamily="2" charset="0"/>
                <a:ea typeface="Microsoft Himalaya" pitchFamily="2" charset="0"/>
                <a:cs typeface="Microsoft Himalaya" pitchFamily="2" charset="0"/>
              </a:rPr>
              <a:t>	Logistics warehouses are increasingly mounting 2-D LIDARS on automatic guided vehicles (AGV) for navigation purposes, due to the affordability, long range, and high resolution of the sensor. The sensors assist in collision detection, which is an important task for the safe navigation of AGVs in complex environments. </a:t>
            </a:r>
          </a:p>
          <a:p>
            <a:r>
              <a:rPr lang="en-US" sz="3200" i="1" dirty="0">
                <a:latin typeface="Microsoft Himalaya" pitchFamily="2" charset="0"/>
                <a:ea typeface="Microsoft Himalaya" pitchFamily="2" charset="0"/>
                <a:cs typeface="Microsoft Himalaya" pitchFamily="2" charset="0"/>
              </a:rPr>
              <a:t>	Here, we created a robot workspace with many obstacles, generate 2-D LIDAR data, detect obstacles, and provide a warning before an impending collision. So that collision could either be avoided or at-least it can be managed without huge impact.</a:t>
            </a:r>
          </a:p>
        </p:txBody>
      </p:sp>
      <p:sp>
        <p:nvSpPr>
          <p:cNvPr id="4" name="TextBox 3"/>
          <p:cNvSpPr txBox="1"/>
          <p:nvPr/>
        </p:nvSpPr>
        <p:spPr>
          <a:xfrm>
            <a:off x="8715404" y="142852"/>
            <a:ext cx="312906" cy="369332"/>
          </a:xfrm>
          <a:prstGeom prst="rect">
            <a:avLst/>
          </a:prstGeom>
          <a:noFill/>
        </p:spPr>
        <p:txBody>
          <a:bodyPr wrap="none" rtlCol="0">
            <a:spAutoFit/>
          </a:bodyPr>
          <a:lstStyle/>
          <a:p>
            <a:r>
              <a:rPr lang="en-IN" dirty="0">
                <a:solidFill>
                  <a:srgbClr val="C00000"/>
                </a:solidFill>
              </a:rPr>
              <a:t>7</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85720" y="285728"/>
            <a:ext cx="4638674" cy="675926"/>
          </a:xfrm>
        </p:spPr>
        <p:txBody>
          <a:bodyPr/>
          <a:lstStyle/>
          <a:p>
            <a:r>
              <a:rPr lang="en-US" sz="3000" dirty="0"/>
              <a:t>CREATING WAREHOUSE</a:t>
            </a:r>
          </a:p>
        </p:txBody>
      </p:sp>
      <p:sp>
        <p:nvSpPr>
          <p:cNvPr id="6" name="Slide Number Placeholder 5">
            <a:extLst>
              <a:ext uri="{FF2B5EF4-FFF2-40B4-BE49-F238E27FC236}">
                <a16:creationId xmlns:a16="http://schemas.microsoft.com/office/drawing/2014/main" xmlns="" id="{F2040447-BBDA-4C18-B81B-B5DA1D4FA85B}"/>
              </a:ext>
            </a:extLst>
          </p:cNvPr>
          <p:cNvSpPr>
            <a:spLocks noGrp="1"/>
          </p:cNvSpPr>
          <p:nvPr>
            <p:ph type="sldNum" sz="quarter" idx="11"/>
          </p:nvPr>
        </p:nvSpPr>
        <p:spPr>
          <a:xfrm>
            <a:off x="8501090" y="142852"/>
            <a:ext cx="502920" cy="357190"/>
          </a:xfrm>
        </p:spPr>
        <p:txBody>
          <a:bodyPr/>
          <a:lstStyle/>
          <a:p>
            <a:r>
              <a:rPr lang="en-US" sz="1800" dirty="0">
                <a:solidFill>
                  <a:srgbClr val="C00000"/>
                </a:solidFill>
              </a:rPr>
              <a:t>8</a:t>
            </a:r>
          </a:p>
        </p:txBody>
      </p:sp>
      <p:pic>
        <p:nvPicPr>
          <p:cNvPr id="3074" name="Picture 2"/>
          <p:cNvPicPr>
            <a:picLocks noChangeAspect="1" noChangeArrowheads="1"/>
          </p:cNvPicPr>
          <p:nvPr/>
        </p:nvPicPr>
        <p:blipFill>
          <a:blip r:embed="rId3"/>
          <a:srcRect l="22851" t="30208" r="22656" b="33333"/>
          <a:stretch>
            <a:fillRect/>
          </a:stretch>
        </p:blipFill>
        <p:spPr bwMode="auto">
          <a:xfrm>
            <a:off x="571472" y="3500438"/>
            <a:ext cx="8162299" cy="3071834"/>
          </a:xfrm>
          <a:prstGeom prst="rect">
            <a:avLst/>
          </a:prstGeom>
          <a:noFill/>
          <a:ln w="9525">
            <a:noFill/>
            <a:miter lim="800000"/>
            <a:headEnd/>
            <a:tailEnd/>
          </a:ln>
          <a:effectLst/>
        </p:spPr>
      </p:pic>
      <p:sp>
        <p:nvSpPr>
          <p:cNvPr id="7" name="TextBox 6"/>
          <p:cNvSpPr txBox="1"/>
          <p:nvPr/>
        </p:nvSpPr>
        <p:spPr>
          <a:xfrm>
            <a:off x="500034" y="3071810"/>
            <a:ext cx="4446410" cy="369332"/>
          </a:xfrm>
          <a:prstGeom prst="rect">
            <a:avLst/>
          </a:prstGeom>
          <a:noFill/>
        </p:spPr>
        <p:txBody>
          <a:bodyPr wrap="none" rtlCol="0">
            <a:spAutoFit/>
          </a:bodyPr>
          <a:lstStyle/>
          <a:p>
            <a:r>
              <a:rPr lang="en-IN" b="1" u="sng" dirty="0">
                <a:solidFill>
                  <a:srgbClr val="C00000"/>
                </a:solidFill>
                <a:latin typeface="Palatino Linotype" pitchFamily="18" charset="0"/>
              </a:rPr>
              <a:t>CODE FOR CREATING WAREHOUSE :</a:t>
            </a:r>
          </a:p>
        </p:txBody>
      </p:sp>
      <p:sp>
        <p:nvSpPr>
          <p:cNvPr id="10" name="TextBox 9"/>
          <p:cNvSpPr txBox="1"/>
          <p:nvPr/>
        </p:nvSpPr>
        <p:spPr>
          <a:xfrm>
            <a:off x="428596" y="928671"/>
            <a:ext cx="8072494" cy="2092881"/>
          </a:xfrm>
          <a:prstGeom prst="rect">
            <a:avLst/>
          </a:prstGeom>
          <a:noFill/>
        </p:spPr>
        <p:txBody>
          <a:bodyPr wrap="square" rtlCol="0">
            <a:spAutoFit/>
          </a:bodyPr>
          <a:lstStyle/>
          <a:p>
            <a:pPr>
              <a:spcBef>
                <a:spcPts val="50"/>
              </a:spcBef>
              <a:spcAft>
                <a:spcPts val="50"/>
              </a:spcAft>
            </a:pPr>
            <a:r>
              <a:rPr lang="en-US" sz="2600" i="1" dirty="0">
                <a:solidFill>
                  <a:schemeClr val="bg1"/>
                </a:solidFill>
                <a:latin typeface="Microsoft Himalaya" pitchFamily="2" charset="0"/>
                <a:ea typeface="Microsoft Himalaya" pitchFamily="2" charset="0"/>
                <a:cs typeface="Microsoft Himalaya" pitchFamily="2" charset="0"/>
              </a:rPr>
              <a:t>	To represent the environment of the robot workspace, define a</a:t>
            </a:r>
            <a:r>
              <a:rPr lang="en-US" sz="2600" b="1" i="1" dirty="0">
                <a:solidFill>
                  <a:schemeClr val="tx2">
                    <a:lumMod val="10000"/>
                  </a:schemeClr>
                </a:solidFill>
                <a:latin typeface="Microsoft Himalaya" pitchFamily="2" charset="0"/>
                <a:ea typeface="Microsoft Himalaya" pitchFamily="2" charset="0"/>
                <a:cs typeface="Microsoft Himalaya" pitchFamily="2" charset="0"/>
              </a:rPr>
              <a:t> </a:t>
            </a:r>
            <a:r>
              <a:rPr lang="en-US" sz="2600" b="1" i="1" dirty="0" err="1">
                <a:solidFill>
                  <a:schemeClr val="accent3">
                    <a:lumMod val="75000"/>
                  </a:schemeClr>
                </a:solidFill>
                <a:latin typeface="Microsoft Himalaya" pitchFamily="2" charset="0"/>
                <a:ea typeface="Microsoft Himalaya" pitchFamily="2" charset="0"/>
                <a:cs typeface="Microsoft Himalaya" pitchFamily="2" charset="0"/>
              </a:rPr>
              <a:t>binaryOccupancyMap</a:t>
            </a:r>
            <a:r>
              <a:rPr lang="en-US" sz="2600" b="1" i="1" dirty="0">
                <a:solidFill>
                  <a:schemeClr val="tx2">
                    <a:lumMod val="10000"/>
                  </a:schemeClr>
                </a:solidFill>
                <a:latin typeface="Microsoft Himalaya" pitchFamily="2" charset="0"/>
                <a:ea typeface="Microsoft Himalaya" pitchFamily="2" charset="0"/>
                <a:cs typeface="Microsoft Himalaya" pitchFamily="2" charset="0"/>
              </a:rPr>
              <a:t> </a:t>
            </a:r>
            <a:r>
              <a:rPr lang="en-US" sz="2600" b="1" i="1" dirty="0">
                <a:solidFill>
                  <a:schemeClr val="bg1"/>
                </a:solidFill>
                <a:latin typeface="Microsoft Himalaya" pitchFamily="2" charset="0"/>
                <a:ea typeface="Microsoft Himalaya" pitchFamily="2" charset="0"/>
                <a:cs typeface="Microsoft Himalaya" pitchFamily="2" charset="0"/>
              </a:rPr>
              <a:t> </a:t>
            </a:r>
            <a:r>
              <a:rPr lang="en-US" sz="2600" i="1" dirty="0">
                <a:solidFill>
                  <a:schemeClr val="bg1"/>
                </a:solidFill>
                <a:latin typeface="Microsoft Himalaya" pitchFamily="2" charset="0"/>
                <a:ea typeface="Microsoft Himalaya" pitchFamily="2" charset="0"/>
                <a:cs typeface="Microsoft Himalaya" pitchFamily="2" charset="0"/>
              </a:rPr>
              <a:t>(Navigation Toolbox) object that contains the floor plan of the warehouse. Each cell in the occupancy grid has a logical value. An occupied location is represented as </a:t>
            </a:r>
            <a:r>
              <a:rPr lang="en-US" sz="2600" i="1" dirty="0">
                <a:solidFill>
                  <a:schemeClr val="bg1"/>
                </a:solidFill>
                <a:effectLst>
                  <a:outerShdw blurRad="38100" dist="38100" dir="2700000" algn="tl">
                    <a:srgbClr val="000000">
                      <a:alpha val="43137"/>
                    </a:srgbClr>
                  </a:outerShdw>
                </a:effectLst>
                <a:latin typeface="Microsoft Himalaya" pitchFamily="2" charset="0"/>
                <a:ea typeface="Microsoft Himalaya" pitchFamily="2" charset="0"/>
                <a:cs typeface="Microsoft Himalaya" pitchFamily="2" charset="0"/>
              </a:rPr>
              <a:t>1</a:t>
            </a:r>
            <a:r>
              <a:rPr lang="en-US" sz="2600" i="1" dirty="0">
                <a:solidFill>
                  <a:schemeClr val="bg1"/>
                </a:solidFill>
                <a:latin typeface="Microsoft Himalaya" pitchFamily="2" charset="0"/>
                <a:ea typeface="Microsoft Himalaya" pitchFamily="2" charset="0"/>
                <a:cs typeface="Microsoft Himalaya" pitchFamily="2" charset="0"/>
              </a:rPr>
              <a:t> and a free location is represented as </a:t>
            </a:r>
            <a:r>
              <a:rPr lang="en-US" sz="2600" i="1" dirty="0">
                <a:solidFill>
                  <a:schemeClr val="bg1"/>
                </a:solidFill>
                <a:effectLst>
                  <a:outerShdw blurRad="38100" dist="38100" dir="2700000" algn="tl">
                    <a:srgbClr val="000000">
                      <a:alpha val="43137"/>
                    </a:srgbClr>
                  </a:outerShdw>
                </a:effectLst>
                <a:latin typeface="Microsoft Himalaya" pitchFamily="2" charset="0"/>
                <a:ea typeface="Microsoft Himalaya" pitchFamily="2" charset="0"/>
                <a:cs typeface="Microsoft Himalaya" pitchFamily="2" charset="0"/>
              </a:rPr>
              <a:t>0</a:t>
            </a:r>
            <a:r>
              <a:rPr lang="en-US" sz="2600" i="1" dirty="0">
                <a:solidFill>
                  <a:schemeClr val="bg1"/>
                </a:solidFill>
                <a:latin typeface="Microsoft Himalaya" pitchFamily="2" charset="0"/>
                <a:ea typeface="Microsoft Himalaya" pitchFamily="2" charset="0"/>
                <a:cs typeface="Microsoft Himalaya" pitchFamily="2" charset="0"/>
              </a:rPr>
              <a:t>. You can use the occupancy information to generate synthetic 2D LIDAR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randombar(horizontal)">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port">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xmlns=""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2.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B47EFB-BDBB-4CE5-A848-1507BE3B7989}">
  <ds:schemaRefs>
    <ds:schemaRef ds:uri="16c05727-aa75-4e4a-9b5f-8a80a1165891"/>
    <ds:schemaRef ds:uri="http://schemas.microsoft.com/office/2006/metadata/properties"/>
    <ds:schemaRef ds:uri="http://purl.org/dc/elements/1.1/"/>
    <ds:schemaRef ds:uri="http://www.w3.org/XML/1998/namespace"/>
    <ds:schemaRef ds:uri="71af3243-3dd4-4a8d-8c0d-dd76da1f02a5"/>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Report</Template>
  <TotalTime>0</TotalTime>
  <Words>392</Words>
  <Application>Microsoft Office PowerPoint</Application>
  <PresentationFormat>On-screen Show (4:3)</PresentationFormat>
  <Paragraphs>105</Paragraphs>
  <Slides>28</Slides>
  <Notes>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Report</vt:lpstr>
      <vt:lpstr>ELECTRICAL PRESENTATION</vt:lpstr>
      <vt:lpstr>INTRODUCTION</vt:lpstr>
      <vt:lpstr>WHY COLLISION WARNING ?</vt:lpstr>
      <vt:lpstr>WHAT IS COLLISION WARNING  SYSTEM?</vt:lpstr>
      <vt:lpstr>LIDAR SYSTEM</vt:lpstr>
      <vt:lpstr>2D-LIDAR SYSTEM</vt:lpstr>
      <vt:lpstr>WORK FLOW</vt:lpstr>
      <vt:lpstr>OVERVIEW</vt:lpstr>
      <vt:lpstr>CREATING WAREHOUSE</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2021-11-30T13:16:17Z</dcterms:created>
  <dcterms:modified xsi:type="dcterms:W3CDTF">2022-01-21T14:00:04Z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